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26"/>
  </p:notesMasterIdLst>
  <p:handoutMasterIdLst>
    <p:handoutMasterId r:id="rId27"/>
  </p:handoutMasterIdLst>
  <p:sldIdLst>
    <p:sldId id="445" r:id="rId3"/>
    <p:sldId id="944" r:id="rId4"/>
    <p:sldId id="489" r:id="rId5"/>
    <p:sldId id="948" r:id="rId6"/>
    <p:sldId id="945" r:id="rId7"/>
    <p:sldId id="946" r:id="rId8"/>
    <p:sldId id="598" r:id="rId9"/>
    <p:sldId id="554" r:id="rId10"/>
    <p:sldId id="943" r:id="rId11"/>
    <p:sldId id="645" r:id="rId12"/>
    <p:sldId id="957" r:id="rId13"/>
    <p:sldId id="950" r:id="rId14"/>
    <p:sldId id="949" r:id="rId15"/>
    <p:sldId id="629" r:id="rId16"/>
    <p:sldId id="464" r:id="rId17"/>
    <p:sldId id="951" r:id="rId18"/>
    <p:sldId id="952" r:id="rId19"/>
    <p:sldId id="956" r:id="rId20"/>
    <p:sldId id="791" r:id="rId21"/>
    <p:sldId id="533" r:id="rId22"/>
    <p:sldId id="954" r:id="rId23"/>
    <p:sldId id="926" r:id="rId24"/>
    <p:sldId id="955"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AF0A359-8DDB-6E47-8670-383B323712B0}">
          <p14:sldIdLst>
            <p14:sldId id="445"/>
            <p14:sldId id="944"/>
            <p14:sldId id="489"/>
            <p14:sldId id="948"/>
            <p14:sldId id="945"/>
            <p14:sldId id="946"/>
            <p14:sldId id="598"/>
            <p14:sldId id="554"/>
            <p14:sldId id="943"/>
            <p14:sldId id="645"/>
            <p14:sldId id="957"/>
            <p14:sldId id="950"/>
            <p14:sldId id="949"/>
            <p14:sldId id="629"/>
            <p14:sldId id="464"/>
            <p14:sldId id="951"/>
            <p14:sldId id="952"/>
            <p14:sldId id="956"/>
            <p14:sldId id="791"/>
            <p14:sldId id="533"/>
            <p14:sldId id="954"/>
            <p14:sldId id="926"/>
            <p14:sldId id="9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eban Burrone" initials="EB" lastIdx="1" clrIdx="0"/>
  <p:cmAuthor id="1" name="Milena" initials="" lastIdx="20" clrIdx="1"/>
  <p:cmAuthor id="2" name="Asma Rehan" initials="AR" lastIdx="1" clrIdx="2">
    <p:extLst/>
  </p:cmAuthor>
  <p:cmAuthor id="3" name="Asma Rehan" initials="AR [2]"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B8B"/>
    <a:srgbClr val="4B77BE"/>
    <a:srgbClr val="FCB415"/>
    <a:srgbClr val="00877E"/>
    <a:srgbClr val="B43F8D"/>
    <a:srgbClr val="225590"/>
    <a:srgbClr val="744897"/>
    <a:srgbClr val="5A93D8"/>
    <a:srgbClr val="4B9847"/>
    <a:srgbClr val="3A58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14" autoAdjust="0"/>
    <p:restoredTop sz="90417" autoAdjust="0"/>
  </p:normalViewPr>
  <p:slideViewPr>
    <p:cSldViewPr snapToGrid="0" snapToObjects="1">
      <p:cViewPr varScale="1">
        <p:scale>
          <a:sx n="72" d="100"/>
          <a:sy n="72" d="100"/>
        </p:scale>
        <p:origin x="2632"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mpd="sng">
              <a:solidFill>
                <a:schemeClr val="accent1">
                  <a:lumMod val="75000"/>
                </a:schemeClr>
              </a:solidFill>
            </a:ln>
          </c:spPr>
          <c:marker>
            <c:symbol val="none"/>
          </c:marker>
          <c:cat>
            <c:numRef>
              <c:f>Sheet1!$A$2:$A$17</c:f>
              <c:numCache>
                <c:formatCode>yyyy;@</c:formatCode>
                <c:ptCount val="16"/>
                <c:pt idx="0">
                  <c:v>36526</c:v>
                </c:pt>
                <c:pt idx="1">
                  <c:v>36923</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numCache>
            </c:numRef>
          </c:cat>
          <c:val>
            <c:numRef>
              <c:f>Sheet1!$B$2:$B$17</c:f>
              <c:numCache>
                <c:formatCode>General</c:formatCode>
                <c:ptCount val="16"/>
                <c:pt idx="0">
                  <c:v>0</c:v>
                </c:pt>
                <c:pt idx="1">
                  <c:v>0</c:v>
                </c:pt>
                <c:pt idx="2">
                  <c:v>0</c:v>
                </c:pt>
                <c:pt idx="3">
                  <c:v>0</c:v>
                </c:pt>
                <c:pt idx="4">
                  <c:v>0</c:v>
                </c:pt>
                <c:pt idx="5">
                  <c:v>0</c:v>
                </c:pt>
                <c:pt idx="6">
                  <c:v>0</c:v>
                </c:pt>
                <c:pt idx="7">
                  <c:v>0</c:v>
                </c:pt>
                <c:pt idx="8" formatCode="0.00">
                  <c:v>2.3519999999999999E-2</c:v>
                </c:pt>
                <c:pt idx="9" formatCode="0.00">
                  <c:v>1.3965999999999999E-2</c:v>
                </c:pt>
                <c:pt idx="10" formatCode="0.00">
                  <c:v>1.8077649600000001</c:v>
                </c:pt>
                <c:pt idx="11" formatCode="0.00">
                  <c:v>1.95999758</c:v>
                </c:pt>
                <c:pt idx="12" formatCode="0.00">
                  <c:v>6.7880511299999986</c:v>
                </c:pt>
                <c:pt idx="13" formatCode="0.00">
                  <c:v>90.454351459999998</c:v>
                </c:pt>
                <c:pt idx="14" formatCode="0.00">
                  <c:v>226.70781045000001</c:v>
                </c:pt>
              </c:numCache>
            </c:numRef>
          </c:val>
          <c:smooth val="0"/>
          <c:extLst>
            <c:ext xmlns:c16="http://schemas.microsoft.com/office/drawing/2014/chart" uri="{C3380CC4-5D6E-409C-BE32-E72D297353CC}">
              <c16:uniqueId val="{00000000-1D39-6A4A-9E90-341D564A703C}"/>
            </c:ext>
          </c:extLst>
        </c:ser>
        <c:dLbls>
          <c:showLegendKey val="0"/>
          <c:showVal val="0"/>
          <c:showCatName val="0"/>
          <c:showSerName val="0"/>
          <c:showPercent val="0"/>
          <c:showBubbleSize val="0"/>
        </c:dLbls>
        <c:marker val="1"/>
        <c:smooth val="0"/>
        <c:axId val="-868602528"/>
        <c:axId val="-868600752"/>
      </c:lineChart>
      <c:lineChart>
        <c:grouping val="standard"/>
        <c:varyColors val="0"/>
        <c:ser>
          <c:idx val="1"/>
          <c:order val="1"/>
          <c:tx>
            <c:strRef>
              <c:f>Sheet1!$C$1</c:f>
              <c:strCache>
                <c:ptCount val="1"/>
                <c:pt idx="0">
                  <c:v>Column1</c:v>
                </c:pt>
              </c:strCache>
            </c:strRef>
          </c:tx>
          <c:spPr>
            <a:ln w="28575" cap="rnd">
              <a:solidFill>
                <a:schemeClr val="accent2"/>
              </a:solidFill>
              <a:round/>
            </a:ln>
            <a:effectLst/>
          </c:spPr>
          <c:marker>
            <c:symbol val="none"/>
          </c:marker>
          <c:cat>
            <c:numRef>
              <c:f>Sheet1!$A$2:$A$17</c:f>
              <c:numCache>
                <c:formatCode>yyyy;@</c:formatCode>
                <c:ptCount val="16"/>
                <c:pt idx="0">
                  <c:v>36526</c:v>
                </c:pt>
                <c:pt idx="1">
                  <c:v>36923</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numCache>
            </c:numRef>
          </c:cat>
          <c:val>
            <c:numRef>
              <c:f>Sheet1!$C$2:$C$17</c:f>
              <c:numCache>
                <c:formatCode>General</c:formatCode>
                <c:ptCount val="16"/>
              </c:numCache>
            </c:numRef>
          </c:val>
          <c:smooth val="0"/>
          <c:extLst>
            <c:ext xmlns:c16="http://schemas.microsoft.com/office/drawing/2014/chart" uri="{C3380CC4-5D6E-409C-BE32-E72D297353CC}">
              <c16:uniqueId val="{00000001-1D39-6A4A-9E90-341D564A703C}"/>
            </c:ext>
          </c:extLst>
        </c:ser>
        <c:dLbls>
          <c:showLegendKey val="0"/>
          <c:showVal val="0"/>
          <c:showCatName val="0"/>
          <c:showSerName val="0"/>
          <c:showPercent val="0"/>
          <c:showBubbleSize val="0"/>
        </c:dLbls>
        <c:marker val="1"/>
        <c:smooth val="0"/>
        <c:axId val="-868595616"/>
        <c:axId val="-868597392"/>
      </c:lineChart>
      <c:dateAx>
        <c:axId val="-86860252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47" b="0" i="0" u="none" strike="noStrike" kern="1200" baseline="0">
                <a:solidFill>
                  <a:schemeClr val="tx1">
                    <a:lumMod val="65000"/>
                    <a:lumOff val="35000"/>
                  </a:schemeClr>
                </a:solidFill>
                <a:latin typeface="+mn-lt"/>
                <a:ea typeface="+mn-ea"/>
                <a:cs typeface="+mn-cs"/>
              </a:defRPr>
            </a:pPr>
            <a:endParaRPr lang="en-US"/>
          </a:p>
        </c:txPr>
        <c:crossAx val="-868600752"/>
        <c:crosses val="autoZero"/>
        <c:auto val="0"/>
        <c:lblOffset val="100"/>
        <c:baseTimeUnit val="years"/>
        <c:majorUnit val="1"/>
        <c:majorTimeUnit val="years"/>
      </c:dateAx>
      <c:valAx>
        <c:axId val="-868600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dirty="0"/>
                  <a:t>30 tab packs TLE/TEE</a:t>
                </a:r>
                <a:r>
                  <a:rPr lang="en-GB" sz="1100" baseline="0" dirty="0"/>
                  <a:t> pa</a:t>
                </a:r>
                <a:r>
                  <a:rPr lang="en-GB" sz="1100" dirty="0"/>
                  <a:t> (millions) – GF PRs </a:t>
                </a:r>
              </a:p>
            </c:rich>
          </c:tx>
          <c:layout>
            <c:manualLayout>
              <c:xMode val="edge"/>
              <c:yMode val="edge"/>
              <c:x val="1.6049382006885E-2"/>
              <c:y val="0.1110195959320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8602528"/>
        <c:crosses val="autoZero"/>
        <c:crossBetween val="between"/>
      </c:valAx>
      <c:valAx>
        <c:axId val="-868597392"/>
        <c:scaling>
          <c:orientation val="minMax"/>
          <c:max val="600"/>
        </c:scaling>
        <c:delete val="1"/>
        <c:axPos val="r"/>
        <c:numFmt formatCode="General" sourceLinked="1"/>
        <c:majorTickMark val="out"/>
        <c:minorTickMark val="none"/>
        <c:tickLblPos val="nextTo"/>
        <c:crossAx val="-868595616"/>
        <c:crosses val="max"/>
        <c:crossBetween val="between"/>
      </c:valAx>
      <c:dateAx>
        <c:axId val="-868595616"/>
        <c:scaling>
          <c:orientation val="minMax"/>
        </c:scaling>
        <c:delete val="1"/>
        <c:axPos val="b"/>
        <c:numFmt formatCode="yyyy;@" sourceLinked="1"/>
        <c:majorTickMark val="out"/>
        <c:minorTickMark val="none"/>
        <c:tickLblPos val="nextTo"/>
        <c:crossAx val="-868597392"/>
        <c:crosses val="autoZero"/>
        <c:auto val="1"/>
        <c:lblOffset val="100"/>
        <c:baseTimeUnit val="months"/>
      </c:date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0.21616</cdr:x>
      <cdr:y>0.80348</cdr:y>
    </cdr:from>
    <cdr:to>
      <cdr:x>0.2643</cdr:x>
      <cdr:y>0.90613</cdr:y>
    </cdr:to>
    <cdr:sp macro="" textlink="">
      <cdr:nvSpPr>
        <cdr:cNvPr id="2" name="5-Point Star 1"/>
        <cdr:cNvSpPr/>
      </cdr:nvSpPr>
      <cdr:spPr>
        <a:xfrm xmlns:a="http://schemas.openxmlformats.org/drawingml/2006/main">
          <a:off x="1933200" y="2402561"/>
          <a:ext cx="430541" cy="306945"/>
        </a:xfrm>
        <a:prstGeom xmlns:a="http://schemas.openxmlformats.org/drawingml/2006/main" prst="star5">
          <a:avLst/>
        </a:prstGeom>
      </cdr:spPr>
      <cdr:style>
        <a:lnRef xmlns:a="http://schemas.openxmlformats.org/drawingml/2006/main" idx="3">
          <a:schemeClr val="lt1"/>
        </a:lnRef>
        <a:fillRef xmlns:a="http://schemas.openxmlformats.org/drawingml/2006/main" idx="1">
          <a:schemeClr val="accent2"/>
        </a:fillRef>
        <a:effectRef xmlns:a="http://schemas.openxmlformats.org/drawingml/2006/main" idx="1">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61A4CD8-8203-3147-B75A-1CD4EC6ED4AB}" type="datetimeFigureOut">
              <a:rPr lang="en-US" smtClean="0"/>
              <a:t>7/21/18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8B0EF-C0C7-2840-99ED-3A391F17C579}" type="slidenum">
              <a:rPr lang="en-US" smtClean="0"/>
              <a:t>‹#›</a:t>
            </a:fld>
            <a:endParaRPr lang="en-US" dirty="0"/>
          </a:p>
        </p:txBody>
      </p:sp>
    </p:spTree>
    <p:extLst>
      <p:ext uri="{BB962C8B-B14F-4D97-AF65-F5344CB8AC3E}">
        <p14:creationId xmlns:p14="http://schemas.microsoft.com/office/powerpoint/2010/main" val="212291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6DBDAAC-F46C-5944-851F-99392BC873EA}" type="datetimeFigureOut">
              <a:rPr lang="en-US"/>
              <a:pPr>
                <a:defRPr/>
              </a:pPr>
              <a:t>7/21/18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EECA678-2983-4745-B8ED-8210676FE986}" type="slidenum">
              <a:rPr lang="en-US"/>
              <a:pPr>
                <a:defRPr/>
              </a:pPr>
              <a:t>‹#›</a:t>
            </a:fld>
            <a:endParaRPr lang="en-US" dirty="0"/>
          </a:p>
        </p:txBody>
      </p:sp>
    </p:spTree>
    <p:extLst>
      <p:ext uri="{BB962C8B-B14F-4D97-AF65-F5344CB8AC3E}">
        <p14:creationId xmlns:p14="http://schemas.microsoft.com/office/powerpoint/2010/main" val="15293413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1</a:t>
            </a:fld>
            <a:endParaRPr lang="en-US" dirty="0"/>
          </a:p>
        </p:txBody>
      </p:sp>
    </p:spTree>
    <p:extLst>
      <p:ext uri="{BB962C8B-B14F-4D97-AF65-F5344CB8AC3E}">
        <p14:creationId xmlns:p14="http://schemas.microsoft.com/office/powerpoint/2010/main" val="449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20</a:t>
            </a:fld>
            <a:endParaRPr lang="en-US"/>
          </a:p>
        </p:txBody>
      </p:sp>
    </p:spTree>
    <p:extLst>
      <p:ext uri="{BB962C8B-B14F-4D97-AF65-F5344CB8AC3E}">
        <p14:creationId xmlns:p14="http://schemas.microsoft.com/office/powerpoint/2010/main" val="74635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22</a:t>
            </a:fld>
            <a:endParaRPr lang="en-US"/>
          </a:p>
        </p:txBody>
      </p:sp>
    </p:spTree>
    <p:extLst>
      <p:ext uri="{BB962C8B-B14F-4D97-AF65-F5344CB8AC3E}">
        <p14:creationId xmlns:p14="http://schemas.microsoft.com/office/powerpoint/2010/main" val="369124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2</a:t>
            </a:fld>
            <a:endParaRPr lang="en-US" dirty="0"/>
          </a:p>
        </p:txBody>
      </p:sp>
    </p:spTree>
    <p:extLst>
      <p:ext uri="{BB962C8B-B14F-4D97-AF65-F5344CB8AC3E}">
        <p14:creationId xmlns:p14="http://schemas.microsoft.com/office/powerpoint/2010/main" val="17528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9</a:t>
            </a:fld>
            <a:endParaRPr lang="en-US"/>
          </a:p>
        </p:txBody>
      </p:sp>
    </p:spTree>
    <p:extLst>
      <p:ext uri="{BB962C8B-B14F-4D97-AF65-F5344CB8AC3E}">
        <p14:creationId xmlns:p14="http://schemas.microsoft.com/office/powerpoint/2010/main" val="112213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10</a:t>
            </a:fld>
            <a:endParaRPr lang="en-US"/>
          </a:p>
        </p:txBody>
      </p:sp>
    </p:spTree>
    <p:extLst>
      <p:ext uri="{BB962C8B-B14F-4D97-AF65-F5344CB8AC3E}">
        <p14:creationId xmlns:p14="http://schemas.microsoft.com/office/powerpoint/2010/main" val="334936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11</a:t>
            </a:fld>
            <a:endParaRPr lang="en-US" dirty="0"/>
          </a:p>
        </p:txBody>
      </p:sp>
    </p:spTree>
    <p:extLst>
      <p:ext uri="{BB962C8B-B14F-4D97-AF65-F5344CB8AC3E}">
        <p14:creationId xmlns:p14="http://schemas.microsoft.com/office/powerpoint/2010/main" val="168298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which I have adapted from the Global Fund shows the transition and uptake of TDF.  It took approximately 11 years to see uptake take off for </a:t>
            </a:r>
            <a:r>
              <a:rPr lang="en-GB" dirty="0" err="1"/>
              <a:t>tenofovir</a:t>
            </a:r>
            <a:r>
              <a:rPr lang="en-GB" dirty="0"/>
              <a:t> in low and middle income countries, following the introduction of the drug in the United States. </a:t>
            </a:r>
          </a:p>
          <a:p>
            <a:endParaRPr lang="en-GB" dirty="0"/>
          </a:p>
          <a:p>
            <a:r>
              <a:rPr lang="en-GB" dirty="0"/>
              <a:t>There are a large number of reasons for that across the whole chain of events that need to happen to see a new HIV medicine accessed by those who may need the medicine.  These relate to changes in treatment guidelines and protocols, to development of affordable versions, to introductions of suitable fixed dose combinations, to pricing, to inclusion in procurement lists or essential medicines lists, regulatory approval and in-country registration, to treatment advocacy and understanding on how to use the new drug, procurement and supply chain issues, understanding on </a:t>
            </a:r>
            <a:r>
              <a:rPr lang="en-GB" dirty="0" err="1"/>
              <a:t>wheTher</a:t>
            </a:r>
            <a:r>
              <a:rPr lang="en-GB" dirty="0"/>
              <a:t> drug appropriate for different age groups or different populations (e.g. people with TB, pregnant women), etc. </a:t>
            </a:r>
          </a:p>
          <a:p>
            <a:endParaRPr lang="en-GB" dirty="0"/>
          </a:p>
          <a:p>
            <a:r>
              <a:rPr lang="en-GB" dirty="0"/>
              <a:t>11 years.</a:t>
            </a:r>
            <a:r>
              <a:rPr lang="en-GB" baseline="0" dirty="0"/>
              <a:t> This would mean</a:t>
            </a:r>
            <a:r>
              <a:rPr lang="en-GB" dirty="0"/>
              <a:t> that for a new drug like DTG (approved in August 2013) we would need to wait until 2024 before we started seeing uptake in LMICs </a:t>
            </a:r>
          </a:p>
          <a:p>
            <a:endParaRPr lang="en-GB" dirty="0"/>
          </a:p>
          <a:p>
            <a:r>
              <a:rPr lang="en-GB" dirty="0"/>
              <a:t>But let’s zoom in on one of these, which is the availability of affordable versions of the medicine for use in LMICs</a:t>
            </a:r>
          </a:p>
        </p:txBody>
      </p:sp>
      <p:sp>
        <p:nvSpPr>
          <p:cNvPr id="4" name="Slide Number Placeholder 3"/>
          <p:cNvSpPr>
            <a:spLocks noGrp="1"/>
          </p:cNvSpPr>
          <p:nvPr>
            <p:ph type="sldNum" sz="quarter" idx="10"/>
          </p:nvPr>
        </p:nvSpPr>
        <p:spPr/>
        <p:txBody>
          <a:bodyPr/>
          <a:lstStyle/>
          <a:p>
            <a:fld id="{6DC366F2-1B82-8E43-B983-045388936D7F}" type="slidenum">
              <a:rPr lang="en-US" smtClean="0"/>
              <a:t>14</a:t>
            </a:fld>
            <a:endParaRPr lang="en-US"/>
          </a:p>
        </p:txBody>
      </p:sp>
    </p:spTree>
    <p:extLst>
      <p:ext uri="{BB962C8B-B14F-4D97-AF65-F5344CB8AC3E}">
        <p14:creationId xmlns:p14="http://schemas.microsoft.com/office/powerpoint/2010/main" val="85996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07992"/>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15</a:t>
            </a:fld>
            <a:endParaRPr lang="en-US" dirty="0"/>
          </a:p>
        </p:txBody>
      </p:sp>
    </p:spTree>
    <p:extLst>
      <p:ext uri="{BB962C8B-B14F-4D97-AF65-F5344CB8AC3E}">
        <p14:creationId xmlns:p14="http://schemas.microsoft.com/office/powerpoint/2010/main" val="130992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ECA678-2983-4745-B8ED-8210676F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71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ECA678-2983-4745-B8ED-8210676F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94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Image 6" descr="MPP-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790700" y="2647949"/>
            <a:ext cx="6667500" cy="1114425"/>
          </a:xfrm>
          <a:prstGeom prst="rect">
            <a:avLst/>
          </a:prstGeom>
        </p:spPr>
        <p:txBody>
          <a:bodyPr anchor="t"/>
          <a:lstStyle>
            <a:lvl1pPr algn="l">
              <a:defRPr sz="3200" b="0">
                <a:solidFill>
                  <a:srgbClr val="F2F9FB"/>
                </a:solidFill>
                <a:latin typeface="Calibri" pitchFamily="34" charset="0"/>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Subtitle 2"/>
          <p:cNvSpPr>
            <a:spLocks noGrp="1"/>
          </p:cNvSpPr>
          <p:nvPr>
            <p:ph type="subTitle" idx="1"/>
          </p:nvPr>
        </p:nvSpPr>
        <p:spPr>
          <a:xfrm>
            <a:off x="1790700" y="3886200"/>
            <a:ext cx="6667500" cy="1752600"/>
          </a:xfrm>
        </p:spPr>
        <p:txBody>
          <a:bodyPr/>
          <a:lstStyle>
            <a:lvl1pPr marL="0" indent="0" algn="l">
              <a:buNone/>
              <a:defRPr sz="2800">
                <a:solidFill>
                  <a:srgbClr val="F2F9F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subtitle</a:t>
            </a:r>
            <a:r>
              <a:rPr lang="es-ES_tradnl" dirty="0"/>
              <a:t> </a:t>
            </a:r>
            <a:r>
              <a:rPr lang="es-ES_tradnl" dirty="0" err="1"/>
              <a:t>style</a:t>
            </a:r>
            <a:endParaRPr lang="en-US" dirty="0"/>
          </a:p>
        </p:txBody>
      </p:sp>
    </p:spTree>
    <p:extLst>
      <p:ext uri="{BB962C8B-B14F-4D97-AF65-F5344CB8AC3E}">
        <p14:creationId xmlns:p14="http://schemas.microsoft.com/office/powerpoint/2010/main" val="32545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99" y="1524000"/>
            <a:ext cx="8043701" cy="46037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2" name="Title 1"/>
          <p:cNvSpPr>
            <a:spLocks noGrp="1"/>
          </p:cNvSpPr>
          <p:nvPr>
            <p:ph type="title"/>
          </p:nvPr>
        </p:nvSpPr>
        <p:spPr>
          <a:xfrm>
            <a:off x="1524000" y="195655"/>
            <a:ext cx="7362825" cy="572076"/>
          </a:xfrm>
          <a:prstGeom prst="rect">
            <a:avLst/>
          </a:prstGeom>
        </p:spPr>
        <p:txBody>
          <a:bodyPr/>
          <a:lstStyle>
            <a:lvl1pPr>
              <a:defRPr sz="2400" baseline="0">
                <a:solidFill>
                  <a:srgbClr val="225590"/>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37681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524000"/>
            <a:ext cx="7886701" cy="4838700"/>
          </a:xfrm>
        </p:spPr>
        <p:txBody>
          <a:bodyPr anchor="t"/>
          <a:lstStyle>
            <a:lvl1pPr marL="0" indent="0">
              <a:buNone/>
              <a:defRPr sz="2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
        <p:nvSpPr>
          <p:cNvPr id="7" name="Title 1"/>
          <p:cNvSpPr>
            <a:spLocks noGrp="1"/>
          </p:cNvSpPr>
          <p:nvPr>
            <p:ph type="title"/>
          </p:nvPr>
        </p:nvSpPr>
        <p:spPr>
          <a:xfrm>
            <a:off x="1524000" y="195655"/>
            <a:ext cx="7362825" cy="572076"/>
          </a:xfrm>
          <a:prstGeom prst="rect">
            <a:avLst/>
          </a:prstGeom>
        </p:spPr>
        <p:txBody>
          <a:bodyPr/>
          <a:lstStyle>
            <a:lvl1pPr>
              <a:defRPr sz="2400" baseline="0">
                <a:solidFill>
                  <a:srgbClr val="225590"/>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50531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7539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71825" y="638173"/>
            <a:ext cx="5724525" cy="1114425"/>
          </a:xfrm>
          <a:prstGeom prst="rect">
            <a:avLst/>
          </a:prstGeom>
        </p:spPr>
        <p:txBody>
          <a:bodyPr anchor="t"/>
          <a:lstStyle>
            <a:lvl1pPr algn="l">
              <a:defRPr sz="2800">
                <a:solidFill>
                  <a:srgbClr val="225590"/>
                </a:solidFill>
                <a:latin typeface="Calibri" pitchFamily="34" charset="0"/>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Subtitle 2"/>
          <p:cNvSpPr>
            <a:spLocks noGrp="1"/>
          </p:cNvSpPr>
          <p:nvPr>
            <p:ph type="subTitle" idx="1"/>
          </p:nvPr>
        </p:nvSpPr>
        <p:spPr>
          <a:xfrm>
            <a:off x="3171825" y="1771649"/>
            <a:ext cx="5724525" cy="1752600"/>
          </a:xfrm>
        </p:spPr>
        <p:txBody>
          <a:bodyPr/>
          <a:lstStyle>
            <a:lvl1pPr marL="0" indent="0" algn="l">
              <a:buNone/>
              <a:defRPr sz="2400">
                <a:solidFill>
                  <a:srgbClr val="22559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subtitle</a:t>
            </a:r>
            <a:r>
              <a:rPr lang="es-ES_tradnl" dirty="0"/>
              <a:t> </a:t>
            </a:r>
            <a:r>
              <a:rPr lang="es-ES_tradnl" dirty="0" err="1"/>
              <a:t>style</a:t>
            </a:r>
            <a:endParaRPr lang="en-US" dirty="0"/>
          </a:p>
        </p:txBody>
      </p:sp>
    </p:spTree>
    <p:extLst>
      <p:ext uri="{BB962C8B-B14F-4D97-AF65-F5344CB8AC3E}">
        <p14:creationId xmlns:p14="http://schemas.microsoft.com/office/powerpoint/2010/main" val="158504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99" y="1524000"/>
            <a:ext cx="8043701" cy="4603751"/>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2" name="Title 1"/>
          <p:cNvSpPr>
            <a:spLocks noGrp="1"/>
          </p:cNvSpPr>
          <p:nvPr>
            <p:ph type="title"/>
          </p:nvPr>
        </p:nvSpPr>
        <p:spPr>
          <a:xfrm>
            <a:off x="1962150" y="195655"/>
            <a:ext cx="6924675" cy="572076"/>
          </a:xfrm>
          <a:prstGeom prst="rect">
            <a:avLst/>
          </a:prstGeom>
        </p:spPr>
        <p:txBody>
          <a:bodyPr/>
          <a:lstStyle>
            <a:lvl1pPr>
              <a:defRPr sz="2400" baseline="0">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84832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524000"/>
            <a:ext cx="7886701" cy="4838700"/>
          </a:xfrm>
        </p:spPr>
        <p:txBody>
          <a:bodyPr anchor="t"/>
          <a:lstStyle>
            <a:lvl1pPr marL="0" indent="0">
              <a:buNone/>
              <a:defRPr sz="2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
        <p:nvSpPr>
          <p:cNvPr id="7" name="Title 1"/>
          <p:cNvSpPr>
            <a:spLocks noGrp="1"/>
          </p:cNvSpPr>
          <p:nvPr>
            <p:ph type="title"/>
          </p:nvPr>
        </p:nvSpPr>
        <p:spPr>
          <a:xfrm>
            <a:off x="1971675" y="195655"/>
            <a:ext cx="6915150" cy="572076"/>
          </a:xfrm>
          <a:prstGeom prst="rect">
            <a:avLst/>
          </a:prstGeom>
        </p:spPr>
        <p:txBody>
          <a:bodyPr/>
          <a:lstStyle>
            <a:lvl1pPr>
              <a:defRPr sz="2400" baseline="0">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36962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416F721-8C6F-8E4A-8A53-EBEB1F43B6B9}" type="datetimeFigureOut">
              <a:rPr lang="en-US"/>
              <a:pPr>
                <a:defRPr/>
              </a:pPr>
              <a:t>7/21/18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38C597-EBF0-2644-9B80-310A1A404974}" type="slidenum">
              <a:rPr lang="en-US"/>
              <a:pPr>
                <a:defRPr/>
              </a:pPr>
              <a:t>‹#›</a:t>
            </a:fld>
            <a:endParaRPr lang="en-US" dirty="0"/>
          </a:p>
        </p:txBody>
      </p:sp>
    </p:spTree>
    <p:extLst>
      <p:ext uri="{BB962C8B-B14F-4D97-AF65-F5344CB8AC3E}">
        <p14:creationId xmlns:p14="http://schemas.microsoft.com/office/powerpoint/2010/main" val="84165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99" y="1524000"/>
            <a:ext cx="8043701" cy="4603751"/>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2" name="Title 1"/>
          <p:cNvSpPr>
            <a:spLocks noGrp="1"/>
          </p:cNvSpPr>
          <p:nvPr>
            <p:ph type="title"/>
          </p:nvPr>
        </p:nvSpPr>
        <p:spPr>
          <a:xfrm>
            <a:off x="1962150" y="195655"/>
            <a:ext cx="6924675" cy="572076"/>
          </a:xfrm>
          <a:prstGeom prst="rect">
            <a:avLst/>
          </a:prstGeom>
        </p:spPr>
        <p:txBody>
          <a:bodyPr/>
          <a:lstStyle>
            <a:lvl1pPr>
              <a:defRPr sz="2400" baseline="0">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5" name="Vertical Text Placeholder 4">
            <a:extLst>
              <a:ext uri="{FF2B5EF4-FFF2-40B4-BE49-F238E27FC236}">
                <a16:creationId xmlns:a16="http://schemas.microsoft.com/office/drawing/2014/main" id="{37675F7F-C67F-4444-BEF1-898A3B5C4011}"/>
              </a:ext>
            </a:extLst>
          </p:cNvPr>
          <p:cNvSpPr>
            <a:spLocks noGrp="1"/>
          </p:cNvSpPr>
          <p:nvPr>
            <p:ph type="body" orient="vert" sz="quarter" idx="10" hasCustomPrompt="1"/>
          </p:nvPr>
        </p:nvSpPr>
        <p:spPr>
          <a:xfrm>
            <a:off x="263309" y="2122488"/>
            <a:ext cx="155575" cy="3890962"/>
          </a:xfrm>
        </p:spPr>
        <p:txBody>
          <a:bodyPr vert="eaVert"/>
          <a:lstStyle>
            <a:lvl1pPr>
              <a:defRPr sz="1000">
                <a:solidFill>
                  <a:schemeClr val="tx1">
                    <a:lumMod val="85000"/>
                    <a:lumOff val="15000"/>
                  </a:schemeClr>
                </a:solidFill>
              </a:defRPr>
            </a:lvl1pPr>
          </a:lstStyle>
          <a:p>
            <a:pPr lvl="0"/>
            <a:r>
              <a:rPr lang="en-US" sz="900" dirty="0"/>
              <a:t>Confidential – not for distribution</a:t>
            </a:r>
            <a:endParaRPr lang="en-US" dirty="0"/>
          </a:p>
        </p:txBody>
      </p:sp>
    </p:spTree>
    <p:extLst>
      <p:ext uri="{BB962C8B-B14F-4D97-AF65-F5344CB8AC3E}">
        <p14:creationId xmlns:p14="http://schemas.microsoft.com/office/powerpoint/2010/main" val="3337621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68300" y="1600200"/>
            <a:ext cx="83185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32" name="Title Placeholder 6"/>
          <p:cNvSpPr>
            <a:spLocks noGrp="1"/>
          </p:cNvSpPr>
          <p:nvPr>
            <p:ph type="title"/>
          </p:nvPr>
        </p:nvSpPr>
        <p:spPr bwMode="auto">
          <a:xfrm>
            <a:off x="1590675" y="194473"/>
            <a:ext cx="7286625" cy="5873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pic>
        <p:nvPicPr>
          <p:cNvPr id="6" name="Image 5" descr="MPP-8.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2011276" cy="877098"/>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 id="2147483666" r:id="rId4"/>
  </p:sldLayoutIdLst>
  <p:txStyles>
    <p:titleStyle>
      <a:lvl1pPr algn="r" defTabSz="457200" rtl="0" eaLnBrk="1" fontAlgn="base" hangingPunct="1">
        <a:spcBef>
          <a:spcPct val="0"/>
        </a:spcBef>
        <a:spcAft>
          <a:spcPct val="0"/>
        </a:spcAft>
        <a:defRPr sz="2400" b="1" kern="1200" cap="all" baseline="0">
          <a:solidFill>
            <a:srgbClr val="225590"/>
          </a:solidFill>
          <a:latin typeface="Calibri" pitchFamily="34" charset="0"/>
          <a:ea typeface="ＭＳ Ｐゴシック" charset="0"/>
          <a:cs typeface="Calibri" pitchFamily="34" charset="0"/>
        </a:defRPr>
      </a:lvl1pPr>
      <a:lvl2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Calibri"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descr="projet_1-PPT_MPP-8.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877098"/>
          </a:xfrm>
          <a:prstGeom prst="rect">
            <a:avLst/>
          </a:prstGeom>
        </p:spPr>
      </p:pic>
      <p:sp>
        <p:nvSpPr>
          <p:cNvPr id="1026" name="Text Placeholder 2"/>
          <p:cNvSpPr>
            <a:spLocks noGrp="1"/>
          </p:cNvSpPr>
          <p:nvPr>
            <p:ph type="body" idx="1"/>
          </p:nvPr>
        </p:nvSpPr>
        <p:spPr bwMode="auto">
          <a:xfrm>
            <a:off x="368300" y="1600200"/>
            <a:ext cx="83185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32" name="Title Placeholder 6"/>
          <p:cNvSpPr>
            <a:spLocks noGrp="1"/>
          </p:cNvSpPr>
          <p:nvPr>
            <p:ph type="title"/>
          </p:nvPr>
        </p:nvSpPr>
        <p:spPr bwMode="auto">
          <a:xfrm>
            <a:off x="1952625" y="194473"/>
            <a:ext cx="6924675" cy="5873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182403248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7" r:id="rId4"/>
    <p:sldLayoutId id="2147483668" r:id="rId5"/>
  </p:sldLayoutIdLst>
  <p:hf hdr="0" ftr="0" dt="0"/>
  <p:txStyles>
    <p:titleStyle>
      <a:lvl1pPr algn="r" defTabSz="457200" rtl="0" eaLnBrk="1" fontAlgn="base" hangingPunct="1">
        <a:spcBef>
          <a:spcPct val="0"/>
        </a:spcBef>
        <a:spcAft>
          <a:spcPct val="0"/>
        </a:spcAft>
        <a:defRPr sz="2400" kern="1200" cap="all" baseline="0">
          <a:solidFill>
            <a:schemeClr val="bg1"/>
          </a:solidFill>
          <a:latin typeface="Calibri" pitchFamily="34" charset="0"/>
          <a:ea typeface="ＭＳ Ｐゴシック" charset="0"/>
          <a:cs typeface="Calibri" pitchFamily="34" charset="0"/>
        </a:defRPr>
      </a:lvl1pPr>
      <a:lvl2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Calibri"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eg"/><Relationship Id="rId26" Type="http://schemas.openxmlformats.org/officeDocument/2006/relationships/image" Target="../media/image46.tiff"/><Relationship Id="rId3" Type="http://schemas.openxmlformats.org/officeDocument/2006/relationships/image" Target="../media/image23.png"/><Relationship Id="rId21" Type="http://schemas.openxmlformats.org/officeDocument/2006/relationships/image" Target="../media/image41.jpe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tiff"/><Relationship Id="rId2" Type="http://schemas.openxmlformats.org/officeDocument/2006/relationships/notesSlide" Target="../notesSlides/notesSlide5.xml"/><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1.gif"/><Relationship Id="rId24" Type="http://schemas.openxmlformats.org/officeDocument/2006/relationships/image" Target="../media/image44.tiff"/><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tiff"/><Relationship Id="rId10" Type="http://schemas.openxmlformats.org/officeDocument/2006/relationships/image" Target="../media/image30.png"/><Relationship Id="rId19"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 Id="rId22" Type="http://schemas.openxmlformats.org/officeDocument/2006/relationships/image" Target="../media/image42.jpeg"/><Relationship Id="rId27" Type="http://schemas.openxmlformats.org/officeDocument/2006/relationships/image" Target="../media/image4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who.int/medicines/publications/drugalerts/Statement_on_DTG_18May_2018final.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57893" y="3060121"/>
            <a:ext cx="8177348" cy="2139951"/>
          </a:xfrm>
        </p:spPr>
        <p:txBody>
          <a:bodyPr/>
          <a:lstStyle/>
          <a:p>
            <a:pPr algn="ctr"/>
            <a:r>
              <a:rPr lang="fr-CH" b="1" dirty="0" err="1">
                <a:latin typeface="Verdana" charset="0"/>
                <a:ea typeface="Verdana" charset="0"/>
                <a:cs typeface="Verdana" charset="0"/>
              </a:rPr>
              <a:t>Projecting</a:t>
            </a:r>
            <a:r>
              <a:rPr lang="fr-CH" b="1" dirty="0">
                <a:latin typeface="Verdana" charset="0"/>
                <a:ea typeface="Verdana" charset="0"/>
                <a:cs typeface="Verdana" charset="0"/>
              </a:rPr>
              <a:t> the Impact of </a:t>
            </a:r>
            <a:r>
              <a:rPr lang="fr-CH" b="1" dirty="0" err="1">
                <a:latin typeface="Verdana" charset="0"/>
                <a:ea typeface="Verdana" charset="0"/>
                <a:cs typeface="Verdana" charset="0"/>
              </a:rPr>
              <a:t>Generic</a:t>
            </a:r>
            <a:r>
              <a:rPr lang="fr-CH" b="1" dirty="0">
                <a:latin typeface="Verdana" charset="0"/>
                <a:ea typeface="Verdana" charset="0"/>
                <a:cs typeface="Verdana" charset="0"/>
              </a:rPr>
              <a:t> HIV </a:t>
            </a:r>
            <a:r>
              <a:rPr lang="fr-CH" b="1" dirty="0" err="1">
                <a:latin typeface="Verdana" charset="0"/>
                <a:ea typeface="Verdana" charset="0"/>
                <a:cs typeface="Verdana" charset="0"/>
              </a:rPr>
              <a:t>Drugs</a:t>
            </a:r>
            <a:r>
              <a:rPr lang="fr-CH" b="1" dirty="0">
                <a:latin typeface="Verdana" charset="0"/>
                <a:ea typeface="Verdana" charset="0"/>
                <a:cs typeface="Verdana" charset="0"/>
              </a:rPr>
              <a:t> on 90-90-90</a:t>
            </a:r>
            <a:br>
              <a:rPr lang="fr-CH" b="1" dirty="0">
                <a:latin typeface="Verdana" charset="0"/>
                <a:ea typeface="Verdana" charset="0"/>
                <a:cs typeface="Verdana" charset="0"/>
              </a:rPr>
            </a:br>
            <a:br>
              <a:rPr lang="fr-CH" b="1" dirty="0">
                <a:latin typeface="Verdana" charset="0"/>
                <a:ea typeface="Verdana" charset="0"/>
                <a:cs typeface="Verdana" charset="0"/>
              </a:rPr>
            </a:br>
            <a:r>
              <a:rPr lang="en-US" sz="2400" b="1" dirty="0">
                <a:latin typeface="+mj-lt"/>
                <a:ea typeface="Verdana" charset="0"/>
                <a:cs typeface="Verdana" charset="0"/>
              </a:rPr>
              <a:t>Esteban Burrone</a:t>
            </a:r>
            <a:br>
              <a:rPr lang="en-US" sz="2400" b="1" dirty="0">
                <a:latin typeface="+mj-lt"/>
                <a:ea typeface="Verdana" charset="0"/>
                <a:cs typeface="Verdana" charset="0"/>
              </a:rPr>
            </a:br>
            <a:r>
              <a:rPr lang="en-US" sz="2400" b="1" dirty="0">
                <a:latin typeface="+mj-lt"/>
                <a:ea typeface="Verdana" charset="0"/>
                <a:cs typeface="Verdana" charset="0"/>
              </a:rPr>
              <a:t>Medicines Patent Pool</a:t>
            </a:r>
            <a:br>
              <a:rPr lang="fr-CH" sz="2400" b="1" dirty="0">
                <a:latin typeface="+mj-lt"/>
                <a:ea typeface="Verdana" charset="0"/>
                <a:cs typeface="Verdana" charset="0"/>
              </a:rPr>
            </a:br>
            <a:r>
              <a:rPr lang="fr-CH" sz="2400" dirty="0"/>
              <a:t> </a:t>
            </a:r>
            <a:endParaRPr lang="fr-CH" sz="1800" dirty="0"/>
          </a:p>
        </p:txBody>
      </p:sp>
      <p:sp>
        <p:nvSpPr>
          <p:cNvPr id="3" name="Sous-titre 2"/>
          <p:cNvSpPr>
            <a:spLocks noGrp="1"/>
          </p:cNvSpPr>
          <p:nvPr>
            <p:ph type="subTitle" idx="1"/>
          </p:nvPr>
        </p:nvSpPr>
        <p:spPr>
          <a:xfrm>
            <a:off x="1562100" y="4508500"/>
            <a:ext cx="6667500" cy="1755140"/>
          </a:xfrm>
        </p:spPr>
        <p:txBody>
          <a:bodyPr/>
          <a:lstStyle/>
          <a:p>
            <a:r>
              <a:rPr lang="fr-CH" dirty="0"/>
              <a:t> </a:t>
            </a:r>
          </a:p>
        </p:txBody>
      </p:sp>
    </p:spTree>
    <p:extLst>
      <p:ext uri="{BB962C8B-B14F-4D97-AF65-F5344CB8AC3E}">
        <p14:creationId xmlns:p14="http://schemas.microsoft.com/office/powerpoint/2010/main" val="7861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2532353" y="1275701"/>
            <a:ext cx="2224805" cy="14905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defTabSz="457200" fontAlgn="base">
              <a:lnSpc>
                <a:spcPct val="150000"/>
              </a:lnSpc>
              <a:spcBef>
                <a:spcPct val="0"/>
              </a:spcBef>
              <a:spcAft>
                <a:spcPct val="0"/>
              </a:spcAft>
              <a:buFont typeface="Arial" panose="020B0604020202020204" pitchFamily="34" charset="0"/>
              <a:buChar char="•"/>
            </a:pPr>
            <a:r>
              <a:rPr lang="fr-FR" sz="1400" dirty="0">
                <a:solidFill>
                  <a:prstClr val="black"/>
                </a:solidFill>
              </a:rPr>
              <a:t>Atazanavir</a:t>
            </a:r>
          </a:p>
          <a:p>
            <a:pPr marL="114300" indent="-114300" defTabSz="457200" fontAlgn="base">
              <a:lnSpc>
                <a:spcPct val="150000"/>
              </a:lnSpc>
              <a:spcBef>
                <a:spcPct val="0"/>
              </a:spcBef>
              <a:spcAft>
                <a:spcPct val="0"/>
              </a:spcAft>
              <a:buFont typeface="Arial" panose="020B0604020202020204" pitchFamily="34" charset="0"/>
              <a:buChar char="•"/>
            </a:pPr>
            <a:r>
              <a:rPr lang="fr-FR" sz="1400" dirty="0">
                <a:solidFill>
                  <a:prstClr val="black"/>
                </a:solidFill>
              </a:rPr>
              <a:t>Daclatasvir (HCV)</a:t>
            </a:r>
          </a:p>
        </p:txBody>
      </p:sp>
      <p:sp>
        <p:nvSpPr>
          <p:cNvPr id="22" name="Rectangle 21"/>
          <p:cNvSpPr/>
          <p:nvPr/>
        </p:nvSpPr>
        <p:spPr>
          <a:xfrm>
            <a:off x="2811815" y="1162803"/>
            <a:ext cx="1621301" cy="2121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latin typeface="Verdana" charset="0"/>
                <a:ea typeface="Verdana" charset="0"/>
                <a:cs typeface="Verdana" charset="0"/>
              </a:rPr>
              <a:t>partnerships with innovators</a:t>
            </a:r>
          </a:p>
        </p:txBody>
      </p:sp>
      <p:sp>
        <p:nvSpPr>
          <p:cNvPr id="4" name="Rounded Rectangle 3"/>
          <p:cNvSpPr/>
          <p:nvPr/>
        </p:nvSpPr>
        <p:spPr>
          <a:xfrm>
            <a:off x="129228" y="1275702"/>
            <a:ext cx="2224805" cy="14905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defTabSz="457200" fontAlgn="base">
              <a:lnSpc>
                <a:spcPct val="150000"/>
              </a:lnSpc>
              <a:spcBef>
                <a:spcPct val="0"/>
              </a:spcBef>
              <a:spcAft>
                <a:spcPct val="0"/>
              </a:spcAft>
              <a:buFont typeface="Arial" panose="020B0604020202020204" pitchFamily="34" charset="0"/>
              <a:buChar char="•"/>
            </a:pPr>
            <a:r>
              <a:rPr lang="fr-FR" sz="1400" dirty="0">
                <a:solidFill>
                  <a:prstClr val="black"/>
                </a:solidFill>
              </a:rPr>
              <a:t>Lopinavir</a:t>
            </a:r>
          </a:p>
          <a:p>
            <a:pPr marL="114300" indent="-114300" defTabSz="457200" fontAlgn="base">
              <a:lnSpc>
                <a:spcPct val="150000"/>
              </a:lnSpc>
              <a:spcBef>
                <a:spcPct val="0"/>
              </a:spcBef>
              <a:spcAft>
                <a:spcPct val="0"/>
              </a:spcAft>
              <a:buFont typeface="Arial" panose="020B0604020202020204" pitchFamily="34" charset="0"/>
              <a:buChar char="•"/>
            </a:pPr>
            <a:r>
              <a:rPr lang="fr-FR" sz="1400" dirty="0">
                <a:solidFill>
                  <a:prstClr val="black"/>
                </a:solidFill>
              </a:rPr>
              <a:t>Ritonavir</a:t>
            </a:r>
          </a:p>
          <a:p>
            <a:pPr defTabSz="457200" fontAlgn="base">
              <a:lnSpc>
                <a:spcPct val="150000"/>
              </a:lnSpc>
              <a:spcBef>
                <a:spcPct val="0"/>
              </a:spcBef>
              <a:spcAft>
                <a:spcPct val="0"/>
              </a:spcAft>
            </a:pPr>
            <a:r>
              <a:rPr lang="fr-FR" sz="1400" dirty="0">
                <a:solidFill>
                  <a:prstClr val="black"/>
                </a:solidFill>
              </a:rPr>
              <a:t>(</a:t>
            </a:r>
            <a:r>
              <a:rPr lang="fr-FR" sz="1400" dirty="0" err="1">
                <a:solidFill>
                  <a:prstClr val="black"/>
                </a:solidFill>
              </a:rPr>
              <a:t>seperate</a:t>
            </a:r>
            <a:r>
              <a:rPr lang="fr-FR" sz="1400" dirty="0">
                <a:solidFill>
                  <a:prstClr val="black"/>
                </a:solidFill>
              </a:rPr>
              <a:t> licences- </a:t>
            </a:r>
            <a:r>
              <a:rPr lang="fr-FR" sz="1400" dirty="0" err="1">
                <a:solidFill>
                  <a:prstClr val="black"/>
                </a:solidFill>
              </a:rPr>
              <a:t>adults</a:t>
            </a:r>
            <a:r>
              <a:rPr lang="fr-FR" sz="1400" dirty="0">
                <a:solidFill>
                  <a:prstClr val="black"/>
                </a:solidFill>
              </a:rPr>
              <a:t> and paediatrics)</a:t>
            </a:r>
          </a:p>
        </p:txBody>
      </p:sp>
      <p:sp>
        <p:nvSpPr>
          <p:cNvPr id="21" name="AutoShape 10" descr="http://www.microlabsltd.com/images/logo1.pn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dirty="0">
              <a:solidFill>
                <a:prstClr val="black"/>
              </a:solidFill>
              <a:ea typeface="ＭＳ Ｐゴシック" charset="0"/>
            </a:endParaRPr>
          </a:p>
        </p:txBody>
      </p:sp>
      <p:sp>
        <p:nvSpPr>
          <p:cNvPr id="3" name="AutoShape 2" descr="Image result for abbvie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4" descr="Image result for abbvie logo"/>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descr="C:\Users\agupta\Desktop\downloa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350" y="989519"/>
            <a:ext cx="1212990" cy="346568"/>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AutoShape 7" descr="Image result for bms logo"/>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C:\Users\agupta\Desktop\downloa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8857" y="1092293"/>
            <a:ext cx="1522683" cy="200486"/>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Rounded Rectangle 32"/>
          <p:cNvSpPr/>
          <p:nvPr/>
        </p:nvSpPr>
        <p:spPr>
          <a:xfrm>
            <a:off x="92091" y="3052438"/>
            <a:ext cx="2375344" cy="1733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nSpc>
                <a:spcPct val="130000"/>
              </a:lnSpc>
              <a:buFont typeface="Arial" panose="020B0604020202020204" pitchFamily="34" charset="0"/>
              <a:buChar char="•"/>
            </a:pPr>
            <a:r>
              <a:rPr lang="fr-FR" sz="1400" dirty="0" err="1">
                <a:solidFill>
                  <a:prstClr val="black"/>
                </a:solidFill>
              </a:rPr>
              <a:t>Bictegravir</a:t>
            </a:r>
            <a:endParaRPr lang="fr-FR" sz="1400" dirty="0">
              <a:solidFill>
                <a:prstClr val="black"/>
              </a:solidFill>
            </a:endParaRPr>
          </a:p>
          <a:p>
            <a:pPr marL="114300" indent="-114300">
              <a:lnSpc>
                <a:spcPct val="130000"/>
              </a:lnSpc>
              <a:buFont typeface="Arial" panose="020B0604020202020204" pitchFamily="34" charset="0"/>
              <a:buChar char="•"/>
            </a:pPr>
            <a:r>
              <a:rPr lang="fr-FR" sz="1400" dirty="0" err="1">
                <a:solidFill>
                  <a:prstClr val="black"/>
                </a:solidFill>
              </a:rPr>
              <a:t>Cobicistat</a:t>
            </a:r>
            <a:endParaRPr lang="fr-FR" sz="1400" dirty="0">
              <a:solidFill>
                <a:prstClr val="black"/>
              </a:solidFill>
            </a:endParaRPr>
          </a:p>
          <a:p>
            <a:pPr marL="114300" indent="-114300">
              <a:lnSpc>
                <a:spcPct val="130000"/>
              </a:lnSpc>
              <a:buFont typeface="Arial" panose="020B0604020202020204" pitchFamily="34" charset="0"/>
              <a:buChar char="•"/>
            </a:pPr>
            <a:r>
              <a:rPr lang="fr-FR" sz="1400" dirty="0">
                <a:solidFill>
                  <a:prstClr val="black"/>
                </a:solidFill>
              </a:rPr>
              <a:t>Elvitegravir</a:t>
            </a:r>
          </a:p>
          <a:p>
            <a:pPr marL="114300" indent="-114300">
              <a:lnSpc>
                <a:spcPct val="130000"/>
              </a:lnSpc>
              <a:buFont typeface="Arial" panose="020B0604020202020204" pitchFamily="34" charset="0"/>
              <a:buChar char="•"/>
            </a:pPr>
            <a:r>
              <a:rPr lang="fr-FR" sz="1400" dirty="0">
                <a:solidFill>
                  <a:prstClr val="black"/>
                </a:solidFill>
              </a:rPr>
              <a:t>Emtricitabine</a:t>
            </a:r>
          </a:p>
          <a:p>
            <a:pPr marL="114300" indent="-114300">
              <a:lnSpc>
                <a:spcPct val="130000"/>
              </a:lnSpc>
              <a:buFont typeface="Arial" panose="020B0604020202020204" pitchFamily="34" charset="0"/>
              <a:buChar char="•"/>
            </a:pPr>
            <a:r>
              <a:rPr lang="fr-FR" sz="1400" dirty="0">
                <a:solidFill>
                  <a:prstClr val="black"/>
                </a:solidFill>
              </a:rPr>
              <a:t>Tenofovir </a:t>
            </a:r>
            <a:r>
              <a:rPr lang="fr-FR" sz="1400" dirty="0" err="1">
                <a:solidFill>
                  <a:prstClr val="black"/>
                </a:solidFill>
              </a:rPr>
              <a:t>Alafenamide</a:t>
            </a:r>
            <a:endParaRPr lang="fr-FR" sz="1400" dirty="0">
              <a:solidFill>
                <a:prstClr val="black"/>
              </a:solidFill>
            </a:endParaRPr>
          </a:p>
          <a:p>
            <a:pPr marL="114300" indent="-114300">
              <a:lnSpc>
                <a:spcPct val="130000"/>
              </a:lnSpc>
              <a:buFont typeface="Arial" panose="020B0604020202020204" pitchFamily="34" charset="0"/>
              <a:buChar char="•"/>
            </a:pPr>
            <a:r>
              <a:rPr lang="fr-FR" sz="1400" dirty="0" err="1">
                <a:solidFill>
                  <a:prstClr val="black"/>
                </a:solidFill>
              </a:rPr>
              <a:t>Tenofovir</a:t>
            </a:r>
            <a:r>
              <a:rPr lang="fr-FR" sz="1400" dirty="0">
                <a:solidFill>
                  <a:prstClr val="black"/>
                </a:solidFill>
              </a:rPr>
              <a:t> </a:t>
            </a:r>
            <a:r>
              <a:rPr lang="fr-FR" sz="1400" dirty="0" err="1">
                <a:solidFill>
                  <a:prstClr val="black"/>
                </a:solidFill>
              </a:rPr>
              <a:t>Disoproxil</a:t>
            </a:r>
            <a:endParaRPr lang="fr-FR" sz="1400" dirty="0">
              <a:solidFill>
                <a:prstClr val="black"/>
              </a:solidFill>
            </a:endParaRPr>
          </a:p>
        </p:txBody>
      </p:sp>
      <p:sp>
        <p:nvSpPr>
          <p:cNvPr id="23" name="AutoShape 10" descr="Image result for gilead logo"/>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descr="C:\Users\agupta\Desktop\download (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901" y="2866933"/>
            <a:ext cx="991771" cy="287092"/>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AutoShape 13" descr="Image result for merck logo"/>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17" descr="Image result for viiv logo"/>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ounded Rectangle 43"/>
          <p:cNvSpPr/>
          <p:nvPr/>
        </p:nvSpPr>
        <p:spPr>
          <a:xfrm>
            <a:off x="7027387" y="3152476"/>
            <a:ext cx="1998620" cy="1500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defTabSz="457200" fontAlgn="base">
              <a:lnSpc>
                <a:spcPct val="150000"/>
              </a:lnSpc>
              <a:spcBef>
                <a:spcPct val="0"/>
              </a:spcBef>
              <a:spcAft>
                <a:spcPct val="0"/>
              </a:spcAft>
              <a:buFont typeface="Arial" panose="020B0604020202020204" pitchFamily="34" charset="0"/>
              <a:buChar char="•"/>
            </a:pPr>
            <a:r>
              <a:rPr lang="fr-FR" sz="1400" dirty="0" err="1">
                <a:solidFill>
                  <a:prstClr val="black"/>
                </a:solidFill>
              </a:rPr>
              <a:t>Valganciclovir</a:t>
            </a:r>
            <a:r>
              <a:rPr lang="fr-FR" sz="1400" dirty="0">
                <a:solidFill>
                  <a:prstClr val="black"/>
                </a:solidFill>
              </a:rPr>
              <a:t> (</a:t>
            </a:r>
            <a:r>
              <a:rPr lang="fr-FR" sz="1400" dirty="0" err="1">
                <a:solidFill>
                  <a:prstClr val="black"/>
                </a:solidFill>
              </a:rPr>
              <a:t>pricing</a:t>
            </a:r>
            <a:r>
              <a:rPr lang="fr-FR" sz="1400" dirty="0">
                <a:solidFill>
                  <a:prstClr val="black"/>
                </a:solidFill>
              </a:rPr>
              <a:t> agreement)</a:t>
            </a:r>
          </a:p>
        </p:txBody>
      </p:sp>
      <p:pic>
        <p:nvPicPr>
          <p:cNvPr id="1043" name="Picture 19" descr="C:\Users\agupta\Desktop\download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3684" y="2951832"/>
            <a:ext cx="1102723" cy="572568"/>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ounded Rectangle 30"/>
          <p:cNvSpPr/>
          <p:nvPr/>
        </p:nvSpPr>
        <p:spPr>
          <a:xfrm>
            <a:off x="2532353" y="3152476"/>
            <a:ext cx="2197133" cy="1500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defTabSz="457200" fontAlgn="base">
              <a:lnSpc>
                <a:spcPct val="150000"/>
              </a:lnSpc>
              <a:spcBef>
                <a:spcPct val="0"/>
              </a:spcBef>
              <a:spcAft>
                <a:spcPct val="0"/>
              </a:spcAft>
              <a:buFont typeface="Arial" panose="020B0604020202020204" pitchFamily="34" charset="0"/>
              <a:buChar char="•"/>
            </a:pPr>
            <a:r>
              <a:rPr lang="fr-FR" sz="1400" dirty="0" err="1">
                <a:solidFill>
                  <a:prstClr val="black"/>
                </a:solidFill>
              </a:rPr>
              <a:t>Darunavir</a:t>
            </a:r>
            <a:r>
              <a:rPr lang="fr-FR" sz="1400" dirty="0">
                <a:solidFill>
                  <a:prstClr val="black"/>
                </a:solidFill>
              </a:rPr>
              <a:t> (</a:t>
            </a:r>
            <a:r>
              <a:rPr lang="fr-FR" sz="1400" dirty="0" err="1">
                <a:solidFill>
                  <a:prstClr val="black"/>
                </a:solidFill>
              </a:rPr>
              <a:t>peadiatric</a:t>
            </a:r>
            <a:r>
              <a:rPr lang="fr-FR" sz="1400" dirty="0">
                <a:solidFill>
                  <a:prstClr val="black"/>
                </a:solidFill>
              </a:rPr>
              <a:t> non-</a:t>
            </a:r>
            <a:r>
              <a:rPr lang="fr-FR" sz="1400" dirty="0" err="1">
                <a:solidFill>
                  <a:prstClr val="black"/>
                </a:solidFill>
              </a:rPr>
              <a:t>assert</a:t>
            </a:r>
            <a:r>
              <a:rPr lang="fr-FR" sz="1400" dirty="0">
                <a:solidFill>
                  <a:prstClr val="black"/>
                </a:solidFill>
              </a:rPr>
              <a:t>)</a:t>
            </a:r>
          </a:p>
        </p:txBody>
      </p:sp>
      <p:pic>
        <p:nvPicPr>
          <p:cNvPr id="32" name="Picture 31" descr="C:\Users\agupta\Desktop\download.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91856" y="2882561"/>
            <a:ext cx="1222932" cy="522591"/>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Rounded Rectangle 33"/>
          <p:cNvSpPr/>
          <p:nvPr/>
        </p:nvSpPr>
        <p:spPr>
          <a:xfrm>
            <a:off x="4902072" y="3152475"/>
            <a:ext cx="1941002" cy="14905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defTabSz="457200" fontAlgn="base">
              <a:lnSpc>
                <a:spcPct val="150000"/>
              </a:lnSpc>
              <a:spcBef>
                <a:spcPct val="0"/>
              </a:spcBef>
              <a:spcAft>
                <a:spcPct val="0"/>
              </a:spcAft>
              <a:buFont typeface="Arial" panose="020B0604020202020204" pitchFamily="34" charset="0"/>
              <a:buChar char="•"/>
            </a:pPr>
            <a:r>
              <a:rPr lang="fr-FR" sz="1400" dirty="0" err="1">
                <a:solidFill>
                  <a:prstClr val="black"/>
                </a:solidFill>
              </a:rPr>
              <a:t>Raltegravir</a:t>
            </a:r>
            <a:r>
              <a:rPr lang="fr-FR" sz="1400" dirty="0">
                <a:solidFill>
                  <a:prstClr val="black"/>
                </a:solidFill>
              </a:rPr>
              <a:t> (</a:t>
            </a:r>
            <a:r>
              <a:rPr lang="fr-FR" sz="1400" dirty="0" err="1">
                <a:solidFill>
                  <a:prstClr val="black"/>
                </a:solidFill>
              </a:rPr>
              <a:t>peadiatric</a:t>
            </a:r>
            <a:r>
              <a:rPr lang="fr-FR" sz="1400" dirty="0">
                <a:solidFill>
                  <a:prstClr val="black"/>
                </a:solidFill>
              </a:rPr>
              <a:t>)</a:t>
            </a:r>
          </a:p>
        </p:txBody>
      </p:sp>
      <p:pic>
        <p:nvPicPr>
          <p:cNvPr id="35" name="Picture 14"/>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5363485" y="2964846"/>
            <a:ext cx="1151939" cy="449255"/>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Rounded Rectangle 36"/>
          <p:cNvSpPr/>
          <p:nvPr/>
        </p:nvSpPr>
        <p:spPr>
          <a:xfrm>
            <a:off x="178313" y="5166089"/>
            <a:ext cx="2300157" cy="14905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14300" indent="-114300">
              <a:lnSpc>
                <a:spcPct val="150000"/>
              </a:lnSpc>
              <a:buFont typeface="Arial" panose="020B0604020202020204" pitchFamily="34" charset="0"/>
              <a:buChar char="•"/>
            </a:pPr>
            <a:r>
              <a:rPr lang="fr-FR" sz="1400" dirty="0" err="1">
                <a:solidFill>
                  <a:prstClr val="black"/>
                </a:solidFill>
              </a:rPr>
              <a:t>Abacavir</a:t>
            </a:r>
            <a:r>
              <a:rPr lang="fr-FR" sz="1400" dirty="0">
                <a:solidFill>
                  <a:prstClr val="black"/>
                </a:solidFill>
              </a:rPr>
              <a:t> ( </a:t>
            </a:r>
            <a:r>
              <a:rPr lang="fr-FR" sz="1400" dirty="0" err="1">
                <a:solidFill>
                  <a:prstClr val="black"/>
                </a:solidFill>
              </a:rPr>
              <a:t>paediatric</a:t>
            </a:r>
            <a:r>
              <a:rPr lang="fr-FR" sz="1400" dirty="0">
                <a:solidFill>
                  <a:prstClr val="black"/>
                </a:solidFill>
              </a:rPr>
              <a:t>)</a:t>
            </a:r>
          </a:p>
          <a:p>
            <a:pPr marL="114300" indent="-114300">
              <a:lnSpc>
                <a:spcPct val="150000"/>
              </a:lnSpc>
              <a:buFont typeface="Arial" panose="020B0604020202020204" pitchFamily="34" charset="0"/>
              <a:buChar char="•"/>
            </a:pPr>
            <a:r>
              <a:rPr lang="fr-FR" sz="1400" dirty="0">
                <a:solidFill>
                  <a:prstClr val="black"/>
                </a:solidFill>
              </a:rPr>
              <a:t>Dolutegravir (</a:t>
            </a:r>
            <a:r>
              <a:rPr lang="fr-FR" sz="1400" dirty="0" err="1">
                <a:solidFill>
                  <a:prstClr val="black"/>
                </a:solidFill>
              </a:rPr>
              <a:t>peadiatric</a:t>
            </a:r>
            <a:r>
              <a:rPr lang="fr-FR" sz="1400" dirty="0">
                <a:solidFill>
                  <a:prstClr val="black"/>
                </a:solidFill>
              </a:rPr>
              <a:t>)</a:t>
            </a:r>
          </a:p>
          <a:p>
            <a:pPr marL="114300" indent="-114300">
              <a:lnSpc>
                <a:spcPct val="150000"/>
              </a:lnSpc>
              <a:buFont typeface="Arial" panose="020B0604020202020204" pitchFamily="34" charset="0"/>
              <a:buChar char="•"/>
            </a:pPr>
            <a:r>
              <a:rPr lang="fr-FR" sz="1400" dirty="0">
                <a:solidFill>
                  <a:prstClr val="black"/>
                </a:solidFill>
              </a:rPr>
              <a:t>Dolutegravir (</a:t>
            </a:r>
            <a:r>
              <a:rPr lang="fr-FR" sz="1400" dirty="0" err="1">
                <a:solidFill>
                  <a:prstClr val="black"/>
                </a:solidFill>
              </a:rPr>
              <a:t>adults</a:t>
            </a:r>
            <a:r>
              <a:rPr lang="fr-FR" sz="1400" dirty="0">
                <a:solidFill>
                  <a:prstClr val="black"/>
                </a:solidFill>
              </a:rPr>
              <a:t>)</a:t>
            </a:r>
          </a:p>
        </p:txBody>
      </p:sp>
      <p:pic>
        <p:nvPicPr>
          <p:cNvPr id="38" name="Picture 18" descr="C:\Users\agupta\Desktop\download (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9287" y="4917718"/>
            <a:ext cx="537467" cy="369251"/>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Rounded Rectangle 29"/>
          <p:cNvSpPr/>
          <p:nvPr/>
        </p:nvSpPr>
        <p:spPr>
          <a:xfrm>
            <a:off x="4967190" y="1257123"/>
            <a:ext cx="1941002" cy="14905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defTabSz="457200" fontAlgn="base">
              <a:lnSpc>
                <a:spcPct val="150000"/>
              </a:lnSpc>
              <a:spcBef>
                <a:spcPct val="0"/>
              </a:spcBef>
              <a:spcAft>
                <a:spcPct val="0"/>
              </a:spcAft>
              <a:buFont typeface="Arial" panose="020B0604020202020204" pitchFamily="34" charset="0"/>
              <a:buChar char="•"/>
            </a:pPr>
            <a:r>
              <a:rPr lang="fr-FR" sz="1400" dirty="0" err="1">
                <a:solidFill>
                  <a:prstClr val="black"/>
                </a:solidFill>
              </a:rPr>
              <a:t>Nevirapine</a:t>
            </a:r>
            <a:r>
              <a:rPr lang="fr-FR" sz="1400" dirty="0">
                <a:solidFill>
                  <a:prstClr val="black"/>
                </a:solidFill>
              </a:rPr>
              <a:t> (non-</a:t>
            </a:r>
            <a:r>
              <a:rPr lang="fr-FR" sz="1400" dirty="0" err="1">
                <a:solidFill>
                  <a:prstClr val="black"/>
                </a:solidFill>
              </a:rPr>
              <a:t>assert</a:t>
            </a:r>
            <a:r>
              <a:rPr lang="fr-FR" sz="1400" dirty="0">
                <a:solidFill>
                  <a:prstClr val="black"/>
                </a:solidFill>
              </a:rPr>
              <a:t>)</a:t>
            </a:r>
          </a:p>
        </p:txBody>
      </p:sp>
      <p:pic>
        <p:nvPicPr>
          <p:cNvPr id="8" name="Picture 7"/>
          <p:cNvPicPr>
            <a:picLocks noChangeAspect="1"/>
          </p:cNvPicPr>
          <p:nvPr/>
        </p:nvPicPr>
        <p:blipFill rotWithShape="1">
          <a:blip r:embed="rId10" cstate="email">
            <a:extLst>
              <a:ext uri="{28A0092B-C50C-407E-A947-70E740481C1C}">
                <a14:useLocalDpi xmlns:a14="http://schemas.microsoft.com/office/drawing/2010/main"/>
              </a:ext>
            </a:extLst>
          </a:blip>
          <a:srcRect t="16984" b="13138"/>
          <a:stretch/>
        </p:blipFill>
        <p:spPr>
          <a:xfrm>
            <a:off x="5246590" y="1028374"/>
            <a:ext cx="1295563" cy="404163"/>
          </a:xfrm>
          <a:prstGeom prst="rect">
            <a:avLst/>
          </a:prstGeom>
        </p:spPr>
      </p:pic>
      <p:sp>
        <p:nvSpPr>
          <p:cNvPr id="29" name="Rounded Rectangle 39"/>
          <p:cNvSpPr/>
          <p:nvPr/>
        </p:nvSpPr>
        <p:spPr>
          <a:xfrm>
            <a:off x="2591135" y="5166087"/>
            <a:ext cx="2213568" cy="14905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defTabSz="457200" fontAlgn="base">
              <a:lnSpc>
                <a:spcPct val="150000"/>
              </a:lnSpc>
              <a:spcBef>
                <a:spcPct val="0"/>
              </a:spcBef>
              <a:spcAft>
                <a:spcPct val="0"/>
              </a:spcAft>
              <a:buFont typeface="Arial" panose="020B0604020202020204" pitchFamily="34" charset="0"/>
              <a:buChar char="•"/>
            </a:pPr>
            <a:r>
              <a:rPr lang="fr-FR" sz="1400" dirty="0" err="1">
                <a:solidFill>
                  <a:prstClr val="black"/>
                </a:solidFill>
              </a:rPr>
              <a:t>Darunavir</a:t>
            </a:r>
            <a:r>
              <a:rPr lang="fr-FR" sz="1400" dirty="0">
                <a:solidFill>
                  <a:prstClr val="black"/>
                </a:solidFill>
              </a:rPr>
              <a:t> </a:t>
            </a:r>
            <a:r>
              <a:rPr lang="fr-FR" sz="1400" dirty="0" err="1">
                <a:solidFill>
                  <a:prstClr val="black"/>
                </a:solidFill>
              </a:rPr>
              <a:t>related</a:t>
            </a:r>
            <a:r>
              <a:rPr lang="fr-FR" sz="1400" dirty="0">
                <a:solidFill>
                  <a:prstClr val="black"/>
                </a:solidFill>
              </a:rPr>
              <a:t> </a:t>
            </a:r>
          </a:p>
        </p:txBody>
      </p:sp>
      <p:pic>
        <p:nvPicPr>
          <p:cNvPr id="39" name="Picture 15" descr="C:\Users\agupta\Desktop\download (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56243" y="4917719"/>
            <a:ext cx="897357" cy="496736"/>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Rounded Rectangle 27"/>
          <p:cNvSpPr/>
          <p:nvPr/>
        </p:nvSpPr>
        <p:spPr>
          <a:xfrm>
            <a:off x="7109673" y="1248133"/>
            <a:ext cx="1916333" cy="165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nSpc>
                <a:spcPct val="150000"/>
              </a:lnSpc>
              <a:buFont typeface="Arial" panose="020B0604020202020204" pitchFamily="34" charset="0"/>
              <a:buChar char="•"/>
            </a:pPr>
            <a:r>
              <a:rPr lang="en-US" sz="1400" dirty="0">
                <a:solidFill>
                  <a:prstClr val="black"/>
                </a:solidFill>
              </a:rPr>
              <a:t>Solid dispersion nanotechnology for HIV</a:t>
            </a:r>
          </a:p>
        </p:txBody>
      </p:sp>
      <p:pic>
        <p:nvPicPr>
          <p:cNvPr id="41" name="Picture 2" descr="C:\Users\Yao Cheng\Pictures\LU.pn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230184" y="915462"/>
            <a:ext cx="1593025" cy="443655"/>
          </a:xfrm>
          <a:prstGeom prst="rect">
            <a:avLst/>
          </a:prstGeom>
          <a:solidFill>
            <a:schemeClr val="bg1"/>
          </a:solidFill>
          <a:extLst/>
        </p:spPr>
      </p:pic>
      <p:sp>
        <p:nvSpPr>
          <p:cNvPr id="42" name="Rounded Rectangle 41"/>
          <p:cNvSpPr/>
          <p:nvPr/>
        </p:nvSpPr>
        <p:spPr>
          <a:xfrm>
            <a:off x="7022065" y="5166087"/>
            <a:ext cx="1961479" cy="14905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14300" marR="0" lvl="0" indent="-114300" defTabSz="914400" eaLnBrk="1" fontAlgn="auto" latinLnBrk="0" hangingPunct="1">
              <a:lnSpc>
                <a:spcPct val="150000"/>
              </a:lnSpc>
              <a:spcBef>
                <a:spcPts val="0"/>
              </a:spcBef>
              <a:spcAft>
                <a:spcPts val="0"/>
              </a:spcAft>
              <a:buClrTx/>
              <a:buSzTx/>
              <a:buFont typeface="Arial" panose="020B0604020202020204" pitchFamily="34" charset="0"/>
              <a:buNone/>
              <a:tabLst/>
              <a:defRPr/>
            </a:pPr>
            <a:endParaRPr lang="fr-FR" sz="1400" dirty="0">
              <a:solidFill>
                <a:prstClr val="black"/>
              </a:solidFill>
            </a:endParaRPr>
          </a:p>
        </p:txBody>
      </p:sp>
      <p:sp>
        <p:nvSpPr>
          <p:cNvPr id="5" name="TextBox 4"/>
          <p:cNvSpPr txBox="1"/>
          <p:nvPr/>
        </p:nvSpPr>
        <p:spPr>
          <a:xfrm>
            <a:off x="5057136" y="5731219"/>
            <a:ext cx="1674470" cy="307777"/>
          </a:xfrm>
          <a:prstGeom prst="rect">
            <a:avLst/>
          </a:prstGeom>
          <a:noFill/>
        </p:spPr>
        <p:txBody>
          <a:bodyPr wrap="square" rtlCol="0">
            <a:spAutoFit/>
          </a:bodyPr>
          <a:lstStyle/>
          <a:p>
            <a:pPr marL="285750" indent="-285750">
              <a:buFont typeface="Arial" charset="0"/>
              <a:buChar char="•"/>
            </a:pPr>
            <a:r>
              <a:rPr lang="en-US" sz="1400" dirty="0" err="1">
                <a:solidFill>
                  <a:prstClr val="black"/>
                </a:solidFill>
                <a:latin typeface="+mn-lt"/>
                <a:ea typeface="+mn-ea"/>
                <a:cs typeface="+mn-cs"/>
              </a:rPr>
              <a:t>Sutezolid</a:t>
            </a:r>
            <a:r>
              <a:rPr lang="en-US" sz="1400" dirty="0">
                <a:solidFill>
                  <a:prstClr val="black"/>
                </a:solidFill>
                <a:latin typeface="+mn-lt"/>
                <a:ea typeface="+mn-ea"/>
                <a:cs typeface="+mn-cs"/>
              </a:rPr>
              <a:t> (TB)</a:t>
            </a:r>
          </a:p>
        </p:txBody>
      </p:sp>
      <p:sp>
        <p:nvSpPr>
          <p:cNvPr id="43" name="Rounded Rectangle 42"/>
          <p:cNvSpPr/>
          <p:nvPr/>
        </p:nvSpPr>
        <p:spPr>
          <a:xfrm>
            <a:off x="4932645" y="5166087"/>
            <a:ext cx="1961479" cy="14905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14300" marR="0" lvl="0" indent="-114300" defTabSz="914400" eaLnBrk="1" fontAlgn="auto" latinLnBrk="0" hangingPunct="1">
              <a:lnSpc>
                <a:spcPct val="150000"/>
              </a:lnSpc>
              <a:spcBef>
                <a:spcPts val="0"/>
              </a:spcBef>
              <a:spcAft>
                <a:spcPts val="0"/>
              </a:spcAft>
              <a:buClrTx/>
              <a:buSzTx/>
              <a:buFont typeface="Arial" panose="020B0604020202020204" pitchFamily="34" charset="0"/>
              <a:buNone/>
              <a:tabLst/>
              <a:defRPr/>
            </a:pPr>
            <a:endParaRPr lang="fr-FR" sz="1400" dirty="0">
              <a:solidFill>
                <a:prstClr val="black"/>
              </a:solidFill>
            </a:endParaRPr>
          </a:p>
        </p:txBody>
      </p:sp>
      <p:sp>
        <p:nvSpPr>
          <p:cNvPr id="45" name="TextBox 44"/>
          <p:cNvSpPr txBox="1"/>
          <p:nvPr/>
        </p:nvSpPr>
        <p:spPr>
          <a:xfrm>
            <a:off x="7260803" y="5757473"/>
            <a:ext cx="1583183" cy="523220"/>
          </a:xfrm>
          <a:prstGeom prst="rect">
            <a:avLst/>
          </a:prstGeom>
          <a:noFill/>
        </p:spPr>
        <p:txBody>
          <a:bodyPr wrap="square" rtlCol="0">
            <a:spAutoFit/>
          </a:bodyPr>
          <a:lstStyle/>
          <a:p>
            <a:pPr marL="285750" indent="-285750">
              <a:buFont typeface="Arial" charset="0"/>
              <a:buChar char="•"/>
            </a:pPr>
            <a:r>
              <a:rPr lang="en-US" sz="1400" dirty="0">
                <a:solidFill>
                  <a:prstClr val="black"/>
                </a:solidFill>
                <a:latin typeface="+mn-lt"/>
                <a:ea typeface="+mn-ea"/>
                <a:cs typeface="+mn-cs"/>
              </a:rPr>
              <a:t>Ravidasvir (HCV)</a:t>
            </a:r>
          </a:p>
        </p:txBody>
      </p: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44325" y="4776380"/>
            <a:ext cx="1738082" cy="722126"/>
          </a:xfrm>
          <a:prstGeom prst="rect">
            <a:avLst/>
          </a:prstGeom>
        </p:spPr>
      </p:pic>
      <p:pic>
        <p:nvPicPr>
          <p:cNvPr id="9" name="Picture 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10322" y="4736800"/>
            <a:ext cx="1515034" cy="801285"/>
          </a:xfrm>
          <a:prstGeom prst="rect">
            <a:avLst/>
          </a:prstGeom>
        </p:spPr>
      </p:pic>
    </p:spTree>
    <p:extLst>
      <p:ext uri="{BB962C8B-B14F-4D97-AF65-F5344CB8AC3E}">
        <p14:creationId xmlns:p14="http://schemas.microsoft.com/office/powerpoint/2010/main" val="294426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Verdana" charset="0"/>
                <a:ea typeface="Verdana" charset="0"/>
                <a:cs typeface="Verdana" charset="0"/>
              </a:rPr>
              <a:t>Generic partners </a:t>
            </a:r>
          </a:p>
        </p:txBody>
      </p:sp>
      <p:sp>
        <p:nvSpPr>
          <p:cNvPr id="4" name="Rounded Rectangle 3"/>
          <p:cNvSpPr/>
          <p:nvPr/>
        </p:nvSpPr>
        <p:spPr>
          <a:xfrm>
            <a:off x="493126" y="1178622"/>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5" name="Rounded Rectangle 4"/>
          <p:cNvSpPr/>
          <p:nvPr/>
        </p:nvSpPr>
        <p:spPr>
          <a:xfrm>
            <a:off x="2158441" y="1178622"/>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6" name="Rounded Rectangle 5"/>
          <p:cNvSpPr/>
          <p:nvPr/>
        </p:nvSpPr>
        <p:spPr>
          <a:xfrm>
            <a:off x="3862104" y="1178622"/>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7" name="Rounded Rectangle 6"/>
          <p:cNvSpPr/>
          <p:nvPr/>
        </p:nvSpPr>
        <p:spPr>
          <a:xfrm>
            <a:off x="5565767" y="1178622"/>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8" name="Rounded Rectangle 7"/>
          <p:cNvSpPr/>
          <p:nvPr/>
        </p:nvSpPr>
        <p:spPr>
          <a:xfrm>
            <a:off x="493126" y="2275559"/>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9" name="Rounded Rectangle 8"/>
          <p:cNvSpPr/>
          <p:nvPr/>
        </p:nvSpPr>
        <p:spPr>
          <a:xfrm>
            <a:off x="2167338" y="2275560"/>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0" name="Rounded Rectangle 9"/>
          <p:cNvSpPr/>
          <p:nvPr/>
        </p:nvSpPr>
        <p:spPr>
          <a:xfrm>
            <a:off x="3877191" y="2275560"/>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1" name="Rounded Rectangle 10"/>
          <p:cNvSpPr/>
          <p:nvPr/>
        </p:nvSpPr>
        <p:spPr>
          <a:xfrm>
            <a:off x="5602022" y="2266161"/>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2" name="Rounded Rectangle 11"/>
          <p:cNvSpPr/>
          <p:nvPr/>
        </p:nvSpPr>
        <p:spPr>
          <a:xfrm>
            <a:off x="3961243" y="4518849"/>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3" name="Rounded Rectangle 12"/>
          <p:cNvSpPr/>
          <p:nvPr/>
        </p:nvSpPr>
        <p:spPr>
          <a:xfrm>
            <a:off x="542735" y="3376971"/>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4" name="Rounded Rectangle 13"/>
          <p:cNvSpPr/>
          <p:nvPr/>
        </p:nvSpPr>
        <p:spPr>
          <a:xfrm>
            <a:off x="2229678" y="4518848"/>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5" name="Rounded Rectangle 14"/>
          <p:cNvSpPr/>
          <p:nvPr/>
        </p:nvSpPr>
        <p:spPr>
          <a:xfrm>
            <a:off x="2200918" y="3376970"/>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6" name="Rounded Rectangle 15"/>
          <p:cNvSpPr/>
          <p:nvPr/>
        </p:nvSpPr>
        <p:spPr>
          <a:xfrm>
            <a:off x="3898548" y="3347524"/>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7" name="Rounded Rectangle 16"/>
          <p:cNvSpPr/>
          <p:nvPr/>
        </p:nvSpPr>
        <p:spPr>
          <a:xfrm>
            <a:off x="5603469" y="3353700"/>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8" name="Rounded Rectangle 17"/>
          <p:cNvSpPr/>
          <p:nvPr/>
        </p:nvSpPr>
        <p:spPr>
          <a:xfrm>
            <a:off x="5630082" y="4475362"/>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19" name="Rounded Rectangle 18"/>
          <p:cNvSpPr/>
          <p:nvPr/>
        </p:nvSpPr>
        <p:spPr>
          <a:xfrm>
            <a:off x="2254510" y="5571777"/>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pic>
        <p:nvPicPr>
          <p:cNvPr id="20"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554" y="1372865"/>
            <a:ext cx="1311114" cy="492561"/>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5800" y="990758"/>
            <a:ext cx="1402678" cy="1402678"/>
          </a:xfrm>
          <a:prstGeom prst="rect">
            <a:avLst/>
          </a:prstGeom>
        </p:spPr>
      </p:pic>
      <p:pic>
        <p:nvPicPr>
          <p:cNvPr id="22" name="Picture 2" descr="C:\Users\agupta\AppData\Local\Microsoft\Windows\Temporary Internet Files\Content.Outlook\98RFTVLD\cipla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00482" y="1520958"/>
            <a:ext cx="1103816" cy="34446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23" name="Picture 2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93126" y="2600230"/>
            <a:ext cx="1483377" cy="4028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24" name="Picture 3" descr="C:\Users\agupta\AppData\Local\Microsoft\Windows\Temporary Internet Files\Content.Outlook\98RFTVLD\EMCURE LOGO.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98809" y="2589465"/>
            <a:ext cx="1327278" cy="457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25"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05690" y="2575195"/>
            <a:ext cx="1278391" cy="452946"/>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pic>
        <p:nvPicPr>
          <p:cNvPr id="26" name="Picture 25" descr="http://en.huahaipharm.com/images/index1_02.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637192" y="2614824"/>
            <a:ext cx="1409556" cy="30843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8"/>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19554" y="3696199"/>
            <a:ext cx="1268433" cy="361281"/>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pic>
        <p:nvPicPr>
          <p:cNvPr id="28" name="Picture 2" descr="C:\Users\agupta\Desktop\LOGO.gif"/>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5282" t="17062" r="24616"/>
          <a:stretch/>
        </p:blipFill>
        <p:spPr bwMode="auto">
          <a:xfrm>
            <a:off x="2229678" y="3618255"/>
            <a:ext cx="1372776" cy="4767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12" descr="http://www.microlabsltd.com/images/logo1.pn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938813" y="3537759"/>
            <a:ext cx="733804" cy="59597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0" name="Picture 2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31247" y="4630145"/>
            <a:ext cx="1120588" cy="718326"/>
          </a:xfrm>
          <a:prstGeom prst="rect">
            <a:avLst/>
          </a:prstGeom>
        </p:spPr>
      </p:pic>
      <p:pic>
        <p:nvPicPr>
          <p:cNvPr id="31" name="Picture 3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21803" y="4837260"/>
            <a:ext cx="1180328" cy="180000"/>
          </a:xfrm>
          <a:prstGeom prst="rect">
            <a:avLst/>
          </a:prstGeom>
        </p:spPr>
      </p:pic>
      <p:pic>
        <p:nvPicPr>
          <p:cNvPr id="32" name="Picture 3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96372" y="5601413"/>
            <a:ext cx="852074" cy="900000"/>
          </a:xfrm>
          <a:prstGeom prst="rect">
            <a:avLst/>
          </a:prstGeom>
        </p:spPr>
      </p:pic>
      <p:sp>
        <p:nvSpPr>
          <p:cNvPr id="33" name="Rounded Rectangle 32"/>
          <p:cNvSpPr/>
          <p:nvPr/>
        </p:nvSpPr>
        <p:spPr>
          <a:xfrm>
            <a:off x="3961243" y="5571777"/>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34" name="Rounded Rectangle 33"/>
          <p:cNvSpPr/>
          <p:nvPr/>
        </p:nvSpPr>
        <p:spPr>
          <a:xfrm>
            <a:off x="5665374" y="5571777"/>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pic>
        <p:nvPicPr>
          <p:cNvPr id="35" name="Picture 3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978593" y="5762373"/>
            <a:ext cx="1445196" cy="578078"/>
          </a:xfrm>
          <a:prstGeom prst="rect">
            <a:avLst/>
          </a:prstGeom>
        </p:spPr>
      </p:pic>
      <p:pic>
        <p:nvPicPr>
          <p:cNvPr id="36" name="Picture 35"/>
          <p:cNvPicPr>
            <a:picLocks noChangeAspect="1"/>
          </p:cNvPicPr>
          <p:nvPr/>
        </p:nvPicPr>
        <p:blipFill rotWithShape="1">
          <a:blip r:embed="rId17" cstate="email">
            <a:extLst>
              <a:ext uri="{28A0092B-C50C-407E-A947-70E740481C1C}">
                <a14:useLocalDpi xmlns:a14="http://schemas.microsoft.com/office/drawing/2010/main"/>
              </a:ext>
            </a:extLst>
          </a:blip>
          <a:srcRect l="13108" t="22883" r="13446" b="26278"/>
          <a:stretch/>
        </p:blipFill>
        <p:spPr>
          <a:xfrm>
            <a:off x="5946886" y="5800012"/>
            <a:ext cx="1029729" cy="371285"/>
          </a:xfrm>
          <a:prstGeom prst="rect">
            <a:avLst/>
          </a:prstGeom>
        </p:spPr>
      </p:pic>
      <p:pic>
        <p:nvPicPr>
          <p:cNvPr id="37" name="Picture 3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079290" y="4833939"/>
            <a:ext cx="1277798" cy="279213"/>
          </a:xfrm>
          <a:prstGeom prst="rect">
            <a:avLst/>
          </a:prstGeom>
        </p:spPr>
      </p:pic>
      <p:pic>
        <p:nvPicPr>
          <p:cNvPr id="38" name="Picture 3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4058772" y="3537759"/>
            <a:ext cx="1159447" cy="616122"/>
          </a:xfrm>
          <a:prstGeom prst="rect">
            <a:avLst/>
          </a:prstGeom>
        </p:spPr>
      </p:pic>
      <p:pic>
        <p:nvPicPr>
          <p:cNvPr id="39" name="Picture 38"/>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19890" y="1254740"/>
            <a:ext cx="846648" cy="756000"/>
          </a:xfrm>
          <a:prstGeom prst="rect">
            <a:avLst/>
          </a:prstGeom>
        </p:spPr>
      </p:pic>
      <p:sp>
        <p:nvSpPr>
          <p:cNvPr id="40" name="Rounded Rectangle 39"/>
          <p:cNvSpPr/>
          <p:nvPr/>
        </p:nvSpPr>
        <p:spPr>
          <a:xfrm>
            <a:off x="541943" y="4518849"/>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pic>
        <p:nvPicPr>
          <p:cNvPr id="41" name="Picture 4" descr="C:\Users\agupta\AppData\Local\Microsoft\Windows\Temporary Internet Files\Content.Outlook\98RFTVLD\Mylan logo SIB With R.jpg"/>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a:stretch/>
        </p:blipFill>
        <p:spPr bwMode="auto">
          <a:xfrm>
            <a:off x="619554" y="4768414"/>
            <a:ext cx="1255925" cy="37316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42" name="Rounded Rectangle 41"/>
          <p:cNvSpPr/>
          <p:nvPr/>
        </p:nvSpPr>
        <p:spPr>
          <a:xfrm>
            <a:off x="541943" y="5571777"/>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pic>
        <p:nvPicPr>
          <p:cNvPr id="43" name="Picture 3" descr="C:\Users\agupta\Desktop\logo.jpg"/>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a:stretch/>
        </p:blipFill>
        <p:spPr bwMode="auto">
          <a:xfrm>
            <a:off x="563136" y="5800012"/>
            <a:ext cx="1322511" cy="581820"/>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43">
            <a:extLst>
              <a:ext uri="{FF2B5EF4-FFF2-40B4-BE49-F238E27FC236}">
                <a16:creationId xmlns:a16="http://schemas.microsoft.com/office/drawing/2014/main" id="{326CAB9B-A41C-AF45-874F-7FB199A995C7}"/>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350498" y="1562391"/>
            <a:ext cx="1281804" cy="187581"/>
          </a:xfrm>
          <a:prstGeom prst="rect">
            <a:avLst/>
          </a:prstGeom>
        </p:spPr>
      </p:pic>
      <p:sp>
        <p:nvSpPr>
          <p:cNvPr id="45" name="Rounded Rectangle 44">
            <a:extLst>
              <a:ext uri="{FF2B5EF4-FFF2-40B4-BE49-F238E27FC236}">
                <a16:creationId xmlns:a16="http://schemas.microsoft.com/office/drawing/2014/main" id="{6A836506-46D5-1E4C-A5F6-4CF378D6BE7A}"/>
              </a:ext>
            </a:extLst>
          </p:cNvPr>
          <p:cNvSpPr/>
          <p:nvPr/>
        </p:nvSpPr>
        <p:spPr>
          <a:xfrm>
            <a:off x="7261255" y="1171376"/>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46" name="Rounded Rectangle 45">
            <a:extLst>
              <a:ext uri="{FF2B5EF4-FFF2-40B4-BE49-F238E27FC236}">
                <a16:creationId xmlns:a16="http://schemas.microsoft.com/office/drawing/2014/main" id="{2A24A962-C931-D14C-BC3B-1D265E198BCB}"/>
              </a:ext>
            </a:extLst>
          </p:cNvPr>
          <p:cNvSpPr/>
          <p:nvPr/>
        </p:nvSpPr>
        <p:spPr>
          <a:xfrm>
            <a:off x="7254361" y="3344571"/>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47" name="Rounded Rectangle 46">
            <a:extLst>
              <a:ext uri="{FF2B5EF4-FFF2-40B4-BE49-F238E27FC236}">
                <a16:creationId xmlns:a16="http://schemas.microsoft.com/office/drawing/2014/main" id="{6B41CD2A-0BDA-7C4C-AF6E-8E62307C848A}"/>
              </a:ext>
            </a:extLst>
          </p:cNvPr>
          <p:cNvSpPr/>
          <p:nvPr/>
        </p:nvSpPr>
        <p:spPr>
          <a:xfrm>
            <a:off x="7261255" y="4475361"/>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48" name="Rounded Rectangle 47">
            <a:extLst>
              <a:ext uri="{FF2B5EF4-FFF2-40B4-BE49-F238E27FC236}">
                <a16:creationId xmlns:a16="http://schemas.microsoft.com/office/drawing/2014/main" id="{F47EB248-3613-7D44-B591-4F81160C6251}"/>
              </a:ext>
            </a:extLst>
          </p:cNvPr>
          <p:cNvSpPr/>
          <p:nvPr/>
        </p:nvSpPr>
        <p:spPr>
          <a:xfrm>
            <a:off x="7281933" y="5571776"/>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sp>
        <p:nvSpPr>
          <p:cNvPr id="49" name="Rounded Rectangle 48">
            <a:extLst>
              <a:ext uri="{FF2B5EF4-FFF2-40B4-BE49-F238E27FC236}">
                <a16:creationId xmlns:a16="http://schemas.microsoft.com/office/drawing/2014/main" id="{9CF16999-FE9F-6A45-9111-116D6C75C165}"/>
              </a:ext>
            </a:extLst>
          </p:cNvPr>
          <p:cNvSpPr/>
          <p:nvPr/>
        </p:nvSpPr>
        <p:spPr>
          <a:xfrm>
            <a:off x="7264536" y="2255720"/>
            <a:ext cx="1479897" cy="9592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lnSpc>
                <a:spcPct val="150000"/>
              </a:lnSpc>
              <a:spcBef>
                <a:spcPct val="0"/>
              </a:spcBef>
              <a:spcAft>
                <a:spcPct val="0"/>
              </a:spcAft>
            </a:pPr>
            <a:endParaRPr lang="en-US" sz="1400" dirty="0">
              <a:solidFill>
                <a:prstClr val="black"/>
              </a:solidFill>
            </a:endParaRPr>
          </a:p>
        </p:txBody>
      </p:sp>
      <p:pic>
        <p:nvPicPr>
          <p:cNvPr id="50" name="Picture 49">
            <a:extLst>
              <a:ext uri="{FF2B5EF4-FFF2-40B4-BE49-F238E27FC236}">
                <a16:creationId xmlns:a16="http://schemas.microsoft.com/office/drawing/2014/main" id="{C0811571-C354-FF44-8E0D-7484BE67A381}"/>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365463" y="2514570"/>
            <a:ext cx="1206042" cy="291692"/>
          </a:xfrm>
          <a:prstGeom prst="rect">
            <a:avLst/>
          </a:prstGeom>
        </p:spPr>
      </p:pic>
      <p:pic>
        <p:nvPicPr>
          <p:cNvPr id="51" name="Picture 50">
            <a:extLst>
              <a:ext uri="{FF2B5EF4-FFF2-40B4-BE49-F238E27FC236}">
                <a16:creationId xmlns:a16="http://schemas.microsoft.com/office/drawing/2014/main" id="{826C49FC-09A6-7741-B7C8-2F46DA4754B9}"/>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235671" y="3642446"/>
            <a:ext cx="1770349" cy="393505"/>
          </a:xfrm>
          <a:prstGeom prst="rect">
            <a:avLst/>
          </a:prstGeom>
        </p:spPr>
      </p:pic>
      <p:pic>
        <p:nvPicPr>
          <p:cNvPr id="52" name="Picture 51">
            <a:extLst>
              <a:ext uri="{FF2B5EF4-FFF2-40B4-BE49-F238E27FC236}">
                <a16:creationId xmlns:a16="http://schemas.microsoft.com/office/drawing/2014/main" id="{4868D55A-07BB-9F45-8DFB-1043FA8A4EDC}"/>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689086" y="4518848"/>
            <a:ext cx="665590" cy="819676"/>
          </a:xfrm>
          <a:prstGeom prst="rect">
            <a:avLst/>
          </a:prstGeom>
        </p:spPr>
      </p:pic>
      <p:pic>
        <p:nvPicPr>
          <p:cNvPr id="53" name="Picture 52">
            <a:extLst>
              <a:ext uri="{FF2B5EF4-FFF2-40B4-BE49-F238E27FC236}">
                <a16:creationId xmlns:a16="http://schemas.microsoft.com/office/drawing/2014/main" id="{5DC30630-27E9-314B-8246-9E81EE7DB67A}"/>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350498" y="5800013"/>
            <a:ext cx="1339336" cy="448846"/>
          </a:xfrm>
          <a:prstGeom prst="rect">
            <a:avLst/>
          </a:prstGeom>
        </p:spPr>
      </p:pic>
    </p:spTree>
    <p:extLst>
      <p:ext uri="{BB962C8B-B14F-4D97-AF65-F5344CB8AC3E}">
        <p14:creationId xmlns:p14="http://schemas.microsoft.com/office/powerpoint/2010/main" val="37916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58F17E-E62C-F744-AA40-29A51DE5A8FF}"/>
              </a:ext>
            </a:extLst>
          </p:cNvPr>
          <p:cNvSpPr>
            <a:spLocks noGrp="1"/>
          </p:cNvSpPr>
          <p:nvPr>
            <p:ph idx="1"/>
          </p:nvPr>
        </p:nvSpPr>
        <p:spPr>
          <a:xfrm>
            <a:off x="681199" y="1315452"/>
            <a:ext cx="8043701" cy="4603751"/>
          </a:xfrm>
        </p:spPr>
        <p:txBody>
          <a:bodyPr/>
          <a:lstStyle/>
          <a:p>
            <a:endParaRPr lang="en-US" dirty="0"/>
          </a:p>
          <a:p>
            <a:endParaRPr lang="en-US" dirty="0"/>
          </a:p>
          <a:p>
            <a:endParaRPr lang="en-US" dirty="0"/>
          </a:p>
          <a:p>
            <a:pPr marL="0" indent="0">
              <a:buNone/>
            </a:pPr>
            <a:r>
              <a:rPr lang="en-US" sz="3600" i="1" dirty="0"/>
              <a:t>More affordable treatments contribute to the second 90, enabling more people to access treatment with available resources</a:t>
            </a:r>
          </a:p>
        </p:txBody>
      </p:sp>
      <p:sp>
        <p:nvSpPr>
          <p:cNvPr id="3" name="Title 2">
            <a:extLst>
              <a:ext uri="{FF2B5EF4-FFF2-40B4-BE49-F238E27FC236}">
                <a16:creationId xmlns:a16="http://schemas.microsoft.com/office/drawing/2014/main" id="{463FFE98-764F-364E-B594-DF3BABBC0E1D}"/>
              </a:ext>
            </a:extLst>
          </p:cNvPr>
          <p:cNvSpPr>
            <a:spLocks noGrp="1"/>
          </p:cNvSpPr>
          <p:nvPr>
            <p:ph type="title"/>
          </p:nvPr>
        </p:nvSpPr>
        <p:spPr/>
        <p:txBody>
          <a:bodyPr/>
          <a:lstStyle/>
          <a:p>
            <a:r>
              <a:rPr lang="en-US" sz="2800" b="1" dirty="0"/>
              <a:t>Impact on 90-90-90</a:t>
            </a:r>
          </a:p>
        </p:txBody>
      </p:sp>
    </p:spTree>
    <p:extLst>
      <p:ext uri="{BB962C8B-B14F-4D97-AF65-F5344CB8AC3E}">
        <p14:creationId xmlns:p14="http://schemas.microsoft.com/office/powerpoint/2010/main" val="154405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7880C-49BB-3C43-A82B-47C5460D02E9}"/>
              </a:ext>
            </a:extLst>
          </p:cNvPr>
          <p:cNvSpPr>
            <a:spLocks noGrp="1"/>
          </p:cNvSpPr>
          <p:nvPr>
            <p:ph type="ctrTitle"/>
          </p:nvPr>
        </p:nvSpPr>
        <p:spPr>
          <a:xfrm>
            <a:off x="1790700" y="2856497"/>
            <a:ext cx="6667500" cy="1114425"/>
          </a:xfrm>
        </p:spPr>
        <p:txBody>
          <a:bodyPr/>
          <a:lstStyle/>
          <a:p>
            <a:r>
              <a:rPr lang="en-US" b="1" dirty="0"/>
              <a:t>Impact in making new treatments accessible faster in LMICs</a:t>
            </a:r>
          </a:p>
        </p:txBody>
      </p:sp>
    </p:spTree>
    <p:extLst>
      <p:ext uri="{BB962C8B-B14F-4D97-AF65-F5344CB8AC3E}">
        <p14:creationId xmlns:p14="http://schemas.microsoft.com/office/powerpoint/2010/main" val="364330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166450" y="4367879"/>
            <a:ext cx="7708006" cy="817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600" b="1" dirty="0">
                <a:solidFill>
                  <a:prstClr val="white"/>
                </a:solidFill>
              </a:rPr>
              <a:t> 10-11 Years from Approval to Scale-up</a:t>
            </a:r>
          </a:p>
        </p:txBody>
      </p:sp>
      <p:graphicFrame>
        <p:nvGraphicFramePr>
          <p:cNvPr id="8" name="Chart 7"/>
          <p:cNvGraphicFramePr/>
          <p:nvPr>
            <p:extLst>
              <p:ext uri="{D42A27DB-BD31-4B8C-83A1-F6EECF244321}">
                <p14:modId xmlns:p14="http://schemas.microsoft.com/office/powerpoint/2010/main" val="3582347114"/>
              </p:ext>
            </p:extLst>
          </p:nvPr>
        </p:nvGraphicFramePr>
        <p:xfrm>
          <a:off x="200464" y="1592561"/>
          <a:ext cx="8943536" cy="2990206"/>
        </p:xfrm>
        <a:graphic>
          <a:graphicData uri="http://schemas.openxmlformats.org/drawingml/2006/chart">
            <c:chart xmlns:c="http://schemas.openxmlformats.org/drawingml/2006/chart" xmlns:r="http://schemas.openxmlformats.org/officeDocument/2006/relationships" r:id="rId3"/>
          </a:graphicData>
        </a:graphic>
      </p:graphicFrame>
      <p:sp>
        <p:nvSpPr>
          <p:cNvPr id="19" name="Line Callout 1 18"/>
          <p:cNvSpPr/>
          <p:nvPr/>
        </p:nvSpPr>
        <p:spPr>
          <a:xfrm>
            <a:off x="6760541" y="5367173"/>
            <a:ext cx="1905752" cy="1089996"/>
          </a:xfrm>
          <a:prstGeom prst="borderCallout1">
            <a:avLst>
              <a:gd name="adj1" fmla="val -250"/>
              <a:gd name="adj2" fmla="val 46930"/>
              <a:gd name="adj3" fmla="val -90940"/>
              <a:gd name="adj4" fmla="val 4739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685800"/>
            <a:r>
              <a:rPr lang="en-US" sz="1600" dirty="0">
                <a:solidFill>
                  <a:prstClr val="white"/>
                </a:solidFill>
              </a:rPr>
              <a:t>Scale-up of </a:t>
            </a:r>
            <a:r>
              <a:rPr lang="en-US" sz="1600" dirty="0" err="1">
                <a:solidFill>
                  <a:prstClr val="white"/>
                </a:solidFill>
              </a:rPr>
              <a:t>Tenofovir</a:t>
            </a:r>
            <a:r>
              <a:rPr lang="en-US" sz="1600" dirty="0">
                <a:solidFill>
                  <a:prstClr val="white"/>
                </a:solidFill>
              </a:rPr>
              <a:t> in Low and Middle Income Countries</a:t>
            </a:r>
            <a:endParaRPr lang="en-GB" sz="1600" dirty="0">
              <a:solidFill>
                <a:prstClr val="white"/>
              </a:solidFill>
            </a:endParaRPr>
          </a:p>
        </p:txBody>
      </p:sp>
      <p:sp>
        <p:nvSpPr>
          <p:cNvPr id="21" name="Line Callout 1 20"/>
          <p:cNvSpPr/>
          <p:nvPr/>
        </p:nvSpPr>
        <p:spPr>
          <a:xfrm>
            <a:off x="1770566" y="5350304"/>
            <a:ext cx="1156739" cy="1085080"/>
          </a:xfrm>
          <a:prstGeom prst="borderCallout1">
            <a:avLst>
              <a:gd name="adj1" fmla="val -250"/>
              <a:gd name="adj2" fmla="val 46930"/>
              <a:gd name="adj3" fmla="val -94686"/>
              <a:gd name="adj4" fmla="val 4643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685800"/>
            <a:r>
              <a:rPr lang="en-US" sz="1600" dirty="0">
                <a:solidFill>
                  <a:prstClr val="white"/>
                </a:solidFill>
              </a:rPr>
              <a:t>Approval of </a:t>
            </a:r>
            <a:r>
              <a:rPr lang="en-US" sz="1600" dirty="0" err="1">
                <a:solidFill>
                  <a:prstClr val="white"/>
                </a:solidFill>
              </a:rPr>
              <a:t>Tenofovir</a:t>
            </a:r>
            <a:r>
              <a:rPr lang="en-US" sz="1600" dirty="0">
                <a:solidFill>
                  <a:prstClr val="white"/>
                </a:solidFill>
              </a:rPr>
              <a:t> in US</a:t>
            </a:r>
          </a:p>
        </p:txBody>
      </p:sp>
      <p:sp>
        <p:nvSpPr>
          <p:cNvPr id="3" name="Rectangle 2"/>
          <p:cNvSpPr/>
          <p:nvPr/>
        </p:nvSpPr>
        <p:spPr>
          <a:xfrm>
            <a:off x="537082" y="6560702"/>
            <a:ext cx="4572000" cy="246221"/>
          </a:xfrm>
          <a:prstGeom prst="rect">
            <a:avLst/>
          </a:prstGeom>
        </p:spPr>
        <p:txBody>
          <a:bodyPr>
            <a:spAutoFit/>
          </a:bodyPr>
          <a:lstStyle/>
          <a:p>
            <a:pPr defTabSz="685800"/>
            <a:r>
              <a:rPr lang="en-US" sz="1000" dirty="0">
                <a:solidFill>
                  <a:srgbClr val="1F497D"/>
                </a:solidFill>
                <a:ea typeface="Calibri" panose="020F0502020204030204" pitchFamily="34" charset="0"/>
                <a:cs typeface="Times New Roman" panose="02020603050405020304" pitchFamily="18" charset="0"/>
              </a:rPr>
              <a:t>Source: GF PPM/PQR data. 2014 for part year; </a:t>
            </a:r>
            <a:endParaRPr lang="en-GB" sz="1000" dirty="0">
              <a:solidFill>
                <a:prstClr val="black"/>
              </a:solidFill>
            </a:endParaRPr>
          </a:p>
        </p:txBody>
      </p:sp>
      <p:sp>
        <p:nvSpPr>
          <p:cNvPr id="2" name="Title 1"/>
          <p:cNvSpPr>
            <a:spLocks noGrp="1"/>
          </p:cNvSpPr>
          <p:nvPr>
            <p:ph type="title"/>
          </p:nvPr>
        </p:nvSpPr>
        <p:spPr>
          <a:xfrm>
            <a:off x="847102" y="-106067"/>
            <a:ext cx="8346702" cy="1143000"/>
          </a:xfrm>
        </p:spPr>
        <p:txBody>
          <a:bodyPr>
            <a:normAutofit/>
          </a:bodyPr>
          <a:lstStyle/>
          <a:p>
            <a:r>
              <a:rPr lang="en-US" b="1" dirty="0"/>
              <a:t>IN THE PAST LONG DELAYS FOR UPTAKE OF NEW </a:t>
            </a:r>
            <a:br>
              <a:rPr lang="en-US" b="1" dirty="0"/>
            </a:br>
            <a:r>
              <a:rPr lang="en-US" b="1" dirty="0"/>
              <a:t>MEDICINES IN LOW AND MIDDLE INCOME COUNTRIES</a:t>
            </a:r>
            <a:endParaRPr lang="en-GB" b="1" dirty="0"/>
          </a:p>
        </p:txBody>
      </p:sp>
      <p:sp>
        <p:nvSpPr>
          <p:cNvPr id="25" name="TextBox 24"/>
          <p:cNvSpPr txBox="1"/>
          <p:nvPr/>
        </p:nvSpPr>
        <p:spPr>
          <a:xfrm>
            <a:off x="5437029" y="3676572"/>
            <a:ext cx="1626295" cy="369332"/>
          </a:xfrm>
          <a:prstGeom prst="rect">
            <a:avLst/>
          </a:prstGeom>
          <a:noFill/>
        </p:spPr>
        <p:txBody>
          <a:bodyPr wrap="square" rtlCol="0">
            <a:spAutoFit/>
          </a:bodyPr>
          <a:lstStyle/>
          <a:p>
            <a:r>
              <a:rPr lang="en-US" dirty="0"/>
              <a:t>Volumes</a:t>
            </a:r>
          </a:p>
        </p:txBody>
      </p:sp>
      <p:sp>
        <p:nvSpPr>
          <p:cNvPr id="28" name="5-Point Star 27"/>
          <p:cNvSpPr/>
          <p:nvPr/>
        </p:nvSpPr>
        <p:spPr>
          <a:xfrm>
            <a:off x="7481809" y="3946940"/>
            <a:ext cx="430559" cy="306952"/>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6" name="TextBox 5"/>
          <p:cNvSpPr txBox="1"/>
          <p:nvPr/>
        </p:nvSpPr>
        <p:spPr>
          <a:xfrm>
            <a:off x="2690706" y="1200408"/>
            <a:ext cx="4148209" cy="369332"/>
          </a:xfrm>
          <a:prstGeom prst="rect">
            <a:avLst/>
          </a:prstGeom>
          <a:noFill/>
        </p:spPr>
        <p:txBody>
          <a:bodyPr wrap="square" rtlCol="0">
            <a:spAutoFit/>
          </a:bodyPr>
          <a:lstStyle/>
          <a:p>
            <a:pPr algn="ctr"/>
            <a:r>
              <a:rPr lang="en-US" b="1" dirty="0">
                <a:solidFill>
                  <a:schemeClr val="accent1">
                    <a:lumMod val="75000"/>
                  </a:schemeClr>
                </a:solidFill>
              </a:rPr>
              <a:t>The Case of </a:t>
            </a:r>
            <a:r>
              <a:rPr lang="en-US" b="1" dirty="0" err="1">
                <a:solidFill>
                  <a:schemeClr val="accent1">
                    <a:lumMod val="75000"/>
                  </a:schemeClr>
                </a:solidFill>
              </a:rPr>
              <a:t>Tenofovir</a:t>
            </a:r>
            <a:r>
              <a:rPr lang="en-US" b="1" dirty="0">
                <a:solidFill>
                  <a:schemeClr val="accent1">
                    <a:lumMod val="75000"/>
                  </a:schemeClr>
                </a:solidFill>
              </a:rPr>
              <a:t> (TDF)</a:t>
            </a:r>
          </a:p>
        </p:txBody>
      </p:sp>
      <p:sp>
        <p:nvSpPr>
          <p:cNvPr id="11" name="5-Point Star 10">
            <a:extLst>
              <a:ext uri="{FF2B5EF4-FFF2-40B4-BE49-F238E27FC236}">
                <a16:creationId xmlns:a16="http://schemas.microsoft.com/office/drawing/2014/main" id="{7E521347-A77C-4E4B-9022-B24BA9F2B580}"/>
              </a:ext>
            </a:extLst>
          </p:cNvPr>
          <p:cNvSpPr/>
          <p:nvPr/>
        </p:nvSpPr>
        <p:spPr>
          <a:xfrm>
            <a:off x="6346732" y="3996499"/>
            <a:ext cx="430541" cy="3069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45404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The case of dolutegravir (DTG)</a:t>
            </a:r>
          </a:p>
        </p:txBody>
      </p:sp>
      <p:sp>
        <p:nvSpPr>
          <p:cNvPr id="4" name="Right Arrow 3"/>
          <p:cNvSpPr/>
          <p:nvPr/>
        </p:nvSpPr>
        <p:spPr>
          <a:xfrm>
            <a:off x="251787" y="4036738"/>
            <a:ext cx="8712901" cy="3416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34887" y="2501359"/>
            <a:ext cx="1378226" cy="1077218"/>
          </a:xfrm>
          <a:prstGeom prst="rect">
            <a:avLst/>
          </a:prstGeom>
          <a:noFill/>
        </p:spPr>
        <p:txBody>
          <a:bodyPr wrap="square" rtlCol="0">
            <a:spAutoFit/>
          </a:bodyPr>
          <a:lstStyle/>
          <a:p>
            <a:r>
              <a:rPr lang="en-US" sz="1600" b="1" dirty="0"/>
              <a:t>August 2013: </a:t>
            </a:r>
            <a:r>
              <a:rPr lang="en-US" sz="1600" dirty="0"/>
              <a:t>DTG approved by US FDA</a:t>
            </a:r>
          </a:p>
        </p:txBody>
      </p:sp>
      <p:sp>
        <p:nvSpPr>
          <p:cNvPr id="6" name="TextBox 5"/>
          <p:cNvSpPr txBox="1"/>
          <p:nvPr/>
        </p:nvSpPr>
        <p:spPr>
          <a:xfrm>
            <a:off x="1639132" y="4348766"/>
            <a:ext cx="622300" cy="307777"/>
          </a:xfrm>
          <a:prstGeom prst="rect">
            <a:avLst/>
          </a:prstGeom>
          <a:noFill/>
        </p:spPr>
        <p:txBody>
          <a:bodyPr wrap="square" rtlCol="0">
            <a:spAutoFit/>
          </a:bodyPr>
          <a:lstStyle/>
          <a:p>
            <a:r>
              <a:rPr lang="en-US" sz="1400" dirty="0"/>
              <a:t>2014</a:t>
            </a:r>
          </a:p>
        </p:txBody>
      </p:sp>
      <p:sp>
        <p:nvSpPr>
          <p:cNvPr id="7" name="TextBox 6"/>
          <p:cNvSpPr txBox="1"/>
          <p:nvPr/>
        </p:nvSpPr>
        <p:spPr>
          <a:xfrm>
            <a:off x="0" y="4359968"/>
            <a:ext cx="622300" cy="307777"/>
          </a:xfrm>
          <a:prstGeom prst="rect">
            <a:avLst/>
          </a:prstGeom>
          <a:noFill/>
        </p:spPr>
        <p:txBody>
          <a:bodyPr wrap="square" rtlCol="0">
            <a:spAutoFit/>
          </a:bodyPr>
          <a:lstStyle/>
          <a:p>
            <a:r>
              <a:rPr lang="en-US" sz="1400" dirty="0"/>
              <a:t>2013</a:t>
            </a:r>
          </a:p>
        </p:txBody>
      </p:sp>
      <p:sp>
        <p:nvSpPr>
          <p:cNvPr id="8" name="TextBox 7"/>
          <p:cNvSpPr txBox="1"/>
          <p:nvPr/>
        </p:nvSpPr>
        <p:spPr>
          <a:xfrm>
            <a:off x="3055967" y="4337511"/>
            <a:ext cx="622300" cy="307777"/>
          </a:xfrm>
          <a:prstGeom prst="rect">
            <a:avLst/>
          </a:prstGeom>
          <a:noFill/>
        </p:spPr>
        <p:txBody>
          <a:bodyPr wrap="square" rtlCol="0">
            <a:spAutoFit/>
          </a:bodyPr>
          <a:lstStyle/>
          <a:p>
            <a:r>
              <a:rPr lang="en-US" sz="1400" dirty="0"/>
              <a:t>2015</a:t>
            </a:r>
          </a:p>
        </p:txBody>
      </p:sp>
      <p:sp>
        <p:nvSpPr>
          <p:cNvPr id="9" name="TextBox 8"/>
          <p:cNvSpPr txBox="1"/>
          <p:nvPr/>
        </p:nvSpPr>
        <p:spPr>
          <a:xfrm>
            <a:off x="4386317" y="4335850"/>
            <a:ext cx="622300" cy="307777"/>
          </a:xfrm>
          <a:prstGeom prst="rect">
            <a:avLst/>
          </a:prstGeom>
          <a:noFill/>
        </p:spPr>
        <p:txBody>
          <a:bodyPr wrap="square" rtlCol="0">
            <a:spAutoFit/>
          </a:bodyPr>
          <a:lstStyle/>
          <a:p>
            <a:r>
              <a:rPr lang="en-US" sz="1400" dirty="0"/>
              <a:t>2016</a:t>
            </a:r>
          </a:p>
        </p:txBody>
      </p:sp>
      <p:sp>
        <p:nvSpPr>
          <p:cNvPr id="10" name="Oval 9"/>
          <p:cNvSpPr/>
          <p:nvPr/>
        </p:nvSpPr>
        <p:spPr>
          <a:xfrm>
            <a:off x="1257788" y="4119487"/>
            <a:ext cx="205409" cy="196850"/>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1589943" y="4942067"/>
            <a:ext cx="2118698" cy="830997"/>
          </a:xfrm>
          <a:prstGeom prst="rect">
            <a:avLst/>
          </a:prstGeom>
          <a:noFill/>
        </p:spPr>
        <p:txBody>
          <a:bodyPr wrap="square" rtlCol="0">
            <a:spAutoFit/>
          </a:bodyPr>
          <a:lstStyle/>
          <a:p>
            <a:r>
              <a:rPr lang="en-US" sz="1600" b="1" dirty="0"/>
              <a:t>April 2014: </a:t>
            </a:r>
            <a:r>
              <a:rPr lang="en-US" sz="1600" dirty="0"/>
              <a:t>MPP license with </a:t>
            </a:r>
            <a:r>
              <a:rPr lang="en-US" sz="1600" dirty="0" err="1"/>
              <a:t>ViiV</a:t>
            </a:r>
            <a:r>
              <a:rPr lang="en-US" sz="1600" dirty="0"/>
              <a:t> Healthcare </a:t>
            </a:r>
          </a:p>
        </p:txBody>
      </p:sp>
      <p:sp>
        <p:nvSpPr>
          <p:cNvPr id="13" name="Oval 12"/>
          <p:cNvSpPr/>
          <p:nvPr/>
        </p:nvSpPr>
        <p:spPr>
          <a:xfrm>
            <a:off x="2390922" y="4105554"/>
            <a:ext cx="205409" cy="196850"/>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17" name="Straight Arrow Connector 16"/>
          <p:cNvCxnSpPr>
            <a:cxnSpLocks/>
          </p:cNvCxnSpPr>
          <p:nvPr/>
        </p:nvCxnSpPr>
        <p:spPr>
          <a:xfrm flipH="1">
            <a:off x="1368289" y="3688634"/>
            <a:ext cx="2" cy="29815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p:cNvCxnSpPr>
          <p:nvPr/>
        </p:nvCxnSpPr>
        <p:spPr>
          <a:xfrm flipH="1">
            <a:off x="5179727" y="3704373"/>
            <a:ext cx="2" cy="29815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V="1">
            <a:off x="2514646" y="4484192"/>
            <a:ext cx="1" cy="307776"/>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cxnSpLocks/>
          </p:cNvCxnSpPr>
          <p:nvPr/>
        </p:nvCxnSpPr>
        <p:spPr>
          <a:xfrm flipV="1">
            <a:off x="5857860" y="4445613"/>
            <a:ext cx="0" cy="32549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378286" y="2510542"/>
            <a:ext cx="1658792" cy="1077218"/>
          </a:xfrm>
          <a:prstGeom prst="rect">
            <a:avLst/>
          </a:prstGeom>
          <a:noFill/>
        </p:spPr>
        <p:txBody>
          <a:bodyPr wrap="square" rtlCol="0">
            <a:spAutoFit/>
          </a:bodyPr>
          <a:lstStyle/>
          <a:p>
            <a:r>
              <a:rPr lang="en-US" sz="1600" b="1" dirty="0"/>
              <a:t>June 2016 </a:t>
            </a:r>
            <a:r>
              <a:rPr lang="en-US" sz="1600" dirty="0"/>
              <a:t>WHO guidelines recommend DTG in 1</a:t>
            </a:r>
            <a:r>
              <a:rPr lang="en-US" sz="1600" baseline="30000" dirty="0"/>
              <a:t>st</a:t>
            </a:r>
            <a:r>
              <a:rPr lang="en-US" sz="1600" dirty="0"/>
              <a:t> line</a:t>
            </a:r>
          </a:p>
        </p:txBody>
      </p:sp>
      <p:sp>
        <p:nvSpPr>
          <p:cNvPr id="23" name="Oval 22"/>
          <p:cNvSpPr/>
          <p:nvPr/>
        </p:nvSpPr>
        <p:spPr>
          <a:xfrm>
            <a:off x="5063768" y="4078777"/>
            <a:ext cx="205409" cy="196850"/>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a:off x="5755156" y="4085660"/>
            <a:ext cx="205409" cy="196850"/>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7" name="TextBox 26"/>
          <p:cNvSpPr txBox="1"/>
          <p:nvPr/>
        </p:nvSpPr>
        <p:spPr>
          <a:xfrm>
            <a:off x="4764505" y="4917497"/>
            <a:ext cx="2000773" cy="1077218"/>
          </a:xfrm>
          <a:prstGeom prst="rect">
            <a:avLst/>
          </a:prstGeom>
          <a:noFill/>
        </p:spPr>
        <p:txBody>
          <a:bodyPr wrap="square" rtlCol="0">
            <a:spAutoFit/>
          </a:bodyPr>
          <a:lstStyle/>
          <a:p>
            <a:r>
              <a:rPr lang="en-US" sz="1600" b="1" dirty="0"/>
              <a:t>November 2016: </a:t>
            </a:r>
          </a:p>
          <a:p>
            <a:r>
              <a:rPr lang="en-US" sz="1600" dirty="0"/>
              <a:t>First MPP licensees filed for WHO Prequalification </a:t>
            </a:r>
          </a:p>
        </p:txBody>
      </p:sp>
      <p:sp>
        <p:nvSpPr>
          <p:cNvPr id="58" name="TextBox 57"/>
          <p:cNvSpPr txBox="1"/>
          <p:nvPr/>
        </p:nvSpPr>
        <p:spPr>
          <a:xfrm>
            <a:off x="5911217" y="4331432"/>
            <a:ext cx="622300" cy="307777"/>
          </a:xfrm>
          <a:prstGeom prst="rect">
            <a:avLst/>
          </a:prstGeom>
          <a:noFill/>
        </p:spPr>
        <p:txBody>
          <a:bodyPr wrap="square" rtlCol="0">
            <a:spAutoFit/>
          </a:bodyPr>
          <a:lstStyle/>
          <a:p>
            <a:r>
              <a:rPr lang="en-US" sz="1400" dirty="0"/>
              <a:t>2017</a:t>
            </a:r>
          </a:p>
        </p:txBody>
      </p:sp>
      <p:sp>
        <p:nvSpPr>
          <p:cNvPr id="34" name="Oval 33">
            <a:extLst>
              <a:ext uri="{FF2B5EF4-FFF2-40B4-BE49-F238E27FC236}">
                <a16:creationId xmlns:a16="http://schemas.microsoft.com/office/drawing/2014/main" id="{02CD95C4-6393-E54A-B343-6B18ACF8EB9A}"/>
              </a:ext>
            </a:extLst>
          </p:cNvPr>
          <p:cNvSpPr/>
          <p:nvPr/>
        </p:nvSpPr>
        <p:spPr>
          <a:xfrm>
            <a:off x="7295387" y="4092006"/>
            <a:ext cx="205409" cy="196850"/>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6" name="TextBox 35">
            <a:extLst>
              <a:ext uri="{FF2B5EF4-FFF2-40B4-BE49-F238E27FC236}">
                <a16:creationId xmlns:a16="http://schemas.microsoft.com/office/drawing/2014/main" id="{DCCC8106-6703-9840-A02F-DE90938AE197}"/>
              </a:ext>
            </a:extLst>
          </p:cNvPr>
          <p:cNvSpPr txBox="1"/>
          <p:nvPr/>
        </p:nvSpPr>
        <p:spPr>
          <a:xfrm>
            <a:off x="6892077" y="4902983"/>
            <a:ext cx="1994747" cy="1077218"/>
          </a:xfrm>
          <a:prstGeom prst="rect">
            <a:avLst/>
          </a:prstGeom>
          <a:noFill/>
        </p:spPr>
        <p:txBody>
          <a:bodyPr wrap="square" rtlCol="0">
            <a:spAutoFit/>
          </a:bodyPr>
          <a:lstStyle/>
          <a:p>
            <a:r>
              <a:rPr lang="en-US" sz="1600" b="1" dirty="0"/>
              <a:t>August 2017: </a:t>
            </a:r>
            <a:r>
              <a:rPr lang="en-US" sz="1600" dirty="0"/>
              <a:t>First approval of new combination (TLD) from MPP licensee</a:t>
            </a:r>
          </a:p>
        </p:txBody>
      </p:sp>
      <p:cxnSp>
        <p:nvCxnSpPr>
          <p:cNvPr id="37" name="Straight Arrow Connector 36">
            <a:extLst>
              <a:ext uri="{FF2B5EF4-FFF2-40B4-BE49-F238E27FC236}">
                <a16:creationId xmlns:a16="http://schemas.microsoft.com/office/drawing/2014/main" id="{A2DC8854-4D3F-B842-A1EF-D5CC42A2D540}"/>
              </a:ext>
            </a:extLst>
          </p:cNvPr>
          <p:cNvCxnSpPr>
            <a:cxnSpLocks/>
          </p:cNvCxnSpPr>
          <p:nvPr/>
        </p:nvCxnSpPr>
        <p:spPr>
          <a:xfrm flipV="1">
            <a:off x="7399434" y="4422932"/>
            <a:ext cx="0" cy="32549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8B5484FF-92C5-754B-A7A6-CBC96DBE6B1B}"/>
              </a:ext>
            </a:extLst>
          </p:cNvPr>
          <p:cNvSpPr/>
          <p:nvPr/>
        </p:nvSpPr>
        <p:spPr>
          <a:xfrm>
            <a:off x="7880230" y="4085660"/>
            <a:ext cx="205409" cy="196850"/>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39" name="Straight Arrow Connector 38">
            <a:extLst>
              <a:ext uri="{FF2B5EF4-FFF2-40B4-BE49-F238E27FC236}">
                <a16:creationId xmlns:a16="http://schemas.microsoft.com/office/drawing/2014/main" id="{3BD03EC3-07D8-3942-ADCE-0EEAC79D6F95}"/>
              </a:ext>
            </a:extLst>
          </p:cNvPr>
          <p:cNvCxnSpPr>
            <a:cxnSpLocks/>
          </p:cNvCxnSpPr>
          <p:nvPr/>
        </p:nvCxnSpPr>
        <p:spPr>
          <a:xfrm flipH="1">
            <a:off x="7998553" y="3701430"/>
            <a:ext cx="2" cy="29815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8214F0DE-5D3C-AE4A-851E-AA3125021F4A}"/>
              </a:ext>
            </a:extLst>
          </p:cNvPr>
          <p:cNvSpPr txBox="1"/>
          <p:nvPr/>
        </p:nvSpPr>
        <p:spPr>
          <a:xfrm>
            <a:off x="7309901" y="2502680"/>
            <a:ext cx="1930395" cy="1077218"/>
          </a:xfrm>
          <a:prstGeom prst="rect">
            <a:avLst/>
          </a:prstGeom>
          <a:noFill/>
        </p:spPr>
        <p:txBody>
          <a:bodyPr wrap="square" rtlCol="0">
            <a:spAutoFit/>
          </a:bodyPr>
          <a:lstStyle/>
          <a:p>
            <a:r>
              <a:rPr lang="en-US" sz="1600" b="1" dirty="0"/>
              <a:t>Sept 2017</a:t>
            </a:r>
            <a:endParaRPr lang="en-US" sz="1600" dirty="0"/>
          </a:p>
          <a:p>
            <a:r>
              <a:rPr lang="en-US" sz="1600" dirty="0"/>
              <a:t>Price of USD 75 announced for DTG combination</a:t>
            </a:r>
          </a:p>
        </p:txBody>
      </p:sp>
      <p:sp>
        <p:nvSpPr>
          <p:cNvPr id="42" name="Rectangle 41">
            <a:extLst>
              <a:ext uri="{FF2B5EF4-FFF2-40B4-BE49-F238E27FC236}">
                <a16:creationId xmlns:a16="http://schemas.microsoft.com/office/drawing/2014/main" id="{B3E53D7D-3CB8-154A-A348-B687BBA0942E}"/>
              </a:ext>
            </a:extLst>
          </p:cNvPr>
          <p:cNvSpPr/>
          <p:nvPr/>
        </p:nvSpPr>
        <p:spPr>
          <a:xfrm>
            <a:off x="112296" y="1149512"/>
            <a:ext cx="8852392" cy="707886"/>
          </a:xfrm>
          <a:prstGeom prst="rect">
            <a:avLst/>
          </a:prstGeom>
        </p:spPr>
        <p:txBody>
          <a:bodyPr wrap="square">
            <a:spAutoFit/>
          </a:bodyPr>
          <a:lstStyle/>
          <a:p>
            <a:pPr algn="ctr"/>
            <a:r>
              <a:rPr lang="en-US" sz="2000" b="1" i="1" dirty="0">
                <a:solidFill>
                  <a:schemeClr val="tx2"/>
                </a:solidFill>
              </a:rPr>
              <a:t>4 years from originator approval to availability from multiple suppliers in a new fixed dose combination (“TLD”) at affordable prices</a:t>
            </a:r>
          </a:p>
        </p:txBody>
      </p:sp>
    </p:spTree>
    <p:extLst>
      <p:ext uri="{BB962C8B-B14F-4D97-AF65-F5344CB8AC3E}">
        <p14:creationId xmlns:p14="http://schemas.microsoft.com/office/powerpoint/2010/main" val="89704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7880C-49BB-3C43-A82B-47C5460D02E9}"/>
              </a:ext>
            </a:extLst>
          </p:cNvPr>
          <p:cNvSpPr>
            <a:spLocks noGrp="1"/>
          </p:cNvSpPr>
          <p:nvPr>
            <p:ph type="ctrTitle"/>
          </p:nvPr>
        </p:nvSpPr>
        <p:spPr>
          <a:xfrm>
            <a:off x="1405689" y="2776285"/>
            <a:ext cx="6667500" cy="1114425"/>
          </a:xfrm>
        </p:spPr>
        <p:txBody>
          <a:bodyPr/>
          <a:lstStyle/>
          <a:p>
            <a:r>
              <a:rPr lang="en-US" b="1" dirty="0"/>
              <a:t>Impact in making needed new formulations</a:t>
            </a:r>
          </a:p>
        </p:txBody>
      </p:sp>
    </p:spTree>
    <p:extLst>
      <p:ext uri="{BB962C8B-B14F-4D97-AF65-F5344CB8AC3E}">
        <p14:creationId xmlns:p14="http://schemas.microsoft.com/office/powerpoint/2010/main" val="1121884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9511E-69E0-2841-BD14-192F0272C75B}"/>
              </a:ext>
            </a:extLst>
          </p:cNvPr>
          <p:cNvSpPr>
            <a:spLocks noGrp="1"/>
          </p:cNvSpPr>
          <p:nvPr>
            <p:ph idx="1"/>
          </p:nvPr>
        </p:nvSpPr>
        <p:spPr>
          <a:xfrm>
            <a:off x="591552" y="956864"/>
            <a:ext cx="8295273" cy="4603751"/>
          </a:xfrm>
        </p:spPr>
        <p:txBody>
          <a:bodyPr/>
          <a:lstStyle/>
          <a:p>
            <a:pPr marL="0" indent="0" algn="ctr">
              <a:buNone/>
            </a:pPr>
            <a:r>
              <a:rPr lang="en-US" b="1" dirty="0"/>
              <a:t>Case of Tenofovir/lamivudine/dolutegravir (TLD</a:t>
            </a:r>
            <a:r>
              <a:rPr lang="en-US" dirty="0"/>
              <a:t>)</a:t>
            </a:r>
          </a:p>
          <a:p>
            <a:endParaRPr lang="en-US" sz="1600" b="1" dirty="0"/>
          </a:p>
          <a:p>
            <a:r>
              <a:rPr lang="en-US" dirty="0"/>
              <a:t>Dolutegravir has higher barrier to resistance than current first line with efavirenz (SPRING trial)</a:t>
            </a:r>
          </a:p>
          <a:p>
            <a:r>
              <a:rPr lang="en-US" dirty="0"/>
              <a:t>It is better tolerated, with fewer treatment discontinuations </a:t>
            </a:r>
          </a:p>
          <a:p>
            <a:r>
              <a:rPr lang="en-US" dirty="0"/>
              <a:t>TDF: enables treatment for hepatitis B in co-infected people and no need for HLA-B*5701 screening</a:t>
            </a:r>
          </a:p>
          <a:p>
            <a:r>
              <a:rPr lang="en-US" dirty="0"/>
              <a:t>Potential for lower price than efavirenz combination</a:t>
            </a:r>
          </a:p>
          <a:p>
            <a:endParaRPr lang="en-US" sz="1000" dirty="0"/>
          </a:p>
          <a:p>
            <a:pPr marL="0" indent="0">
              <a:buNone/>
            </a:pPr>
            <a:r>
              <a:rPr lang="en-US" sz="2400" i="1" dirty="0"/>
              <a:t>Caution regarding potential safety signal for women with HIV at time of conception (issue to be further discussed at IAS)</a:t>
            </a:r>
          </a:p>
          <a:p>
            <a:pPr marL="0" indent="0">
              <a:buNone/>
            </a:pPr>
            <a:r>
              <a:rPr lang="en-US" sz="2400" i="1" dirty="0">
                <a:hlinkClick r:id="rId2"/>
              </a:rPr>
              <a:t>http://www.who.int/medicines/publications/drugalerts/Statement_on_DTG_18May_2018final.pdf</a:t>
            </a:r>
            <a:r>
              <a:rPr lang="en-US" sz="2400" i="1" dirty="0"/>
              <a:t> </a:t>
            </a:r>
          </a:p>
          <a:p>
            <a:endParaRPr lang="en-US" dirty="0"/>
          </a:p>
        </p:txBody>
      </p:sp>
      <p:sp>
        <p:nvSpPr>
          <p:cNvPr id="3" name="Title 2">
            <a:extLst>
              <a:ext uri="{FF2B5EF4-FFF2-40B4-BE49-F238E27FC236}">
                <a16:creationId xmlns:a16="http://schemas.microsoft.com/office/drawing/2014/main" id="{6351A19F-9CD4-9C40-B90B-250780F019E9}"/>
              </a:ext>
            </a:extLst>
          </p:cNvPr>
          <p:cNvSpPr>
            <a:spLocks noGrp="1"/>
          </p:cNvSpPr>
          <p:nvPr>
            <p:ph type="title"/>
          </p:nvPr>
        </p:nvSpPr>
        <p:spPr/>
        <p:txBody>
          <a:bodyPr/>
          <a:lstStyle/>
          <a:p>
            <a:r>
              <a:rPr lang="en-US" dirty="0"/>
              <a:t>Adult fixed dose combinations</a:t>
            </a:r>
          </a:p>
        </p:txBody>
      </p:sp>
    </p:spTree>
    <p:extLst>
      <p:ext uri="{BB962C8B-B14F-4D97-AF65-F5344CB8AC3E}">
        <p14:creationId xmlns:p14="http://schemas.microsoft.com/office/powerpoint/2010/main" val="103823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cap="none" dirty="0"/>
              <a:t>TDF/3TC/</a:t>
            </a:r>
            <a:r>
              <a:rPr lang="en-GB" dirty="0"/>
              <a:t>DTG</a:t>
            </a:r>
            <a:br>
              <a:rPr lang="en-GB" dirty="0"/>
            </a:br>
            <a:r>
              <a:rPr lang="en-GB" sz="2000" i="1" dirty="0"/>
              <a:t>(tenofovir disoproxil/lamivudine/dolutegravir)</a:t>
            </a:r>
            <a:endParaRPr lang="en-GB" i="1" cap="none" baseline="30000" dirty="0"/>
          </a:p>
        </p:txBody>
      </p:sp>
      <p:pic>
        <p:nvPicPr>
          <p:cNvPr id="10" name="Picture 9">
            <a:extLst>
              <a:ext uri="{FF2B5EF4-FFF2-40B4-BE49-F238E27FC236}">
                <a16:creationId xmlns:a16="http://schemas.microsoft.com/office/drawing/2014/main" id="{CEA2D1B1-6DA5-48E8-A626-6ABD83FEED1D}"/>
              </a:ext>
            </a:extLst>
          </p:cNvPr>
          <p:cNvPicPr>
            <a:picLocks noChangeAspect="1"/>
          </p:cNvPicPr>
          <p:nvPr/>
        </p:nvPicPr>
        <p:blipFill>
          <a:blip r:embed="rId3"/>
          <a:stretch>
            <a:fillRect/>
          </a:stretch>
        </p:blipFill>
        <p:spPr>
          <a:xfrm>
            <a:off x="303795" y="1007059"/>
            <a:ext cx="8548688" cy="2692791"/>
          </a:xfrm>
          <a:prstGeom prst="rect">
            <a:avLst/>
          </a:prstGeom>
        </p:spPr>
        <p:style>
          <a:lnRef idx="1">
            <a:schemeClr val="accent1"/>
          </a:lnRef>
          <a:fillRef idx="3">
            <a:schemeClr val="accent1"/>
          </a:fillRef>
          <a:effectRef idx="2">
            <a:schemeClr val="accent1"/>
          </a:effectRef>
          <a:fontRef idx="minor">
            <a:schemeClr val="lt1"/>
          </a:fontRef>
        </p:style>
      </p:pic>
      <p:sp>
        <p:nvSpPr>
          <p:cNvPr id="12" name="Rounded Rectangle 10">
            <a:extLst>
              <a:ext uri="{FF2B5EF4-FFF2-40B4-BE49-F238E27FC236}">
                <a16:creationId xmlns:a16="http://schemas.microsoft.com/office/drawing/2014/main" id="{8860839A-01C5-460E-973D-1FCFF6E94628}"/>
              </a:ext>
            </a:extLst>
          </p:cNvPr>
          <p:cNvSpPr/>
          <p:nvPr/>
        </p:nvSpPr>
        <p:spPr>
          <a:xfrm>
            <a:off x="303795" y="3841921"/>
            <a:ext cx="8548688" cy="29075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l" defTabSz="4572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13 MPP licensees are currently developing TDF/3TC/DTG, of which:</a:t>
            </a:r>
          </a:p>
          <a:p>
            <a:pPr marL="742950" lvl="1" indent="-285750">
              <a:lnSpc>
                <a:spcPct val="140000"/>
              </a:lnSpc>
              <a:buFont typeface="Arial" panose="020B0604020202020204" pitchFamily="34" charset="0"/>
              <a:buChar char="•"/>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6 have filed with WHO-PQ</a:t>
            </a:r>
          </a:p>
          <a:p>
            <a:pPr marL="742950" lvl="1" indent="-285750">
              <a:lnSpc>
                <a:spcPct val="140000"/>
              </a:lnSpc>
              <a:buFont typeface="Arial" panose="020B0604020202020204" pitchFamily="34" charset="0"/>
              <a:buChar char="•"/>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7</a:t>
            </a:r>
            <a:r>
              <a:rPr lang="en-US" sz="2000" dirty="0">
                <a:solidFill>
                  <a:schemeClr val="tx2"/>
                </a:solidFill>
                <a:latin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have filed with USFDA; of which </a:t>
            </a:r>
            <a:r>
              <a:rPr lang="en-US" sz="2000" b="1" dirty="0">
                <a:solidFill>
                  <a:schemeClr val="tx2"/>
                </a:solidFill>
                <a:latin typeface="Calibri" panose="020F0502020204030204" pitchFamily="34" charset="0"/>
                <a:cs typeface="Calibri" panose="020F0502020204030204" pitchFamily="34" charset="0"/>
              </a:rPr>
              <a:t>two </a:t>
            </a: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have received approvals</a:t>
            </a:r>
          </a:p>
          <a:p>
            <a:pPr marL="285750" indent="-285750">
              <a:lnSpc>
                <a:spcPct val="140000"/>
              </a:lnSpc>
              <a:buFont typeface="Arial" panose="020B0604020202020204" pitchFamily="34" charset="0"/>
              <a:buChar char="•"/>
              <a:defRPr/>
            </a:pPr>
            <a:r>
              <a:rPr lang="en-US" sz="2000" b="1" dirty="0">
                <a:solidFill>
                  <a:schemeClr val="tx2"/>
                </a:solidFill>
                <a:latin typeface="Calibri" panose="020F0502020204030204" pitchFamily="34" charset="0"/>
                <a:cs typeface="Calibri" panose="020F0502020204030204" pitchFamily="34" charset="0"/>
              </a:rPr>
              <a:t>4 companies </a:t>
            </a:r>
            <a:r>
              <a:rPr lang="en-US" sz="2000" dirty="0">
                <a:solidFill>
                  <a:schemeClr val="tx2"/>
                </a:solidFill>
                <a:latin typeface="Calibri" panose="020F0502020204030204" pitchFamily="34" charset="0"/>
                <a:cs typeface="Calibri" panose="020F0502020204030204" pitchFamily="34" charset="0"/>
              </a:rPr>
              <a:t>have received approval by the WHO/Global Fund Expert Review Panel</a:t>
            </a:r>
            <a:endParaRPr kumimoji="0" lang="en-US" sz="20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a:p>
            <a:pPr marL="285750" marR="0" lvl="0" indent="-285750" algn="l" defTabSz="457200" rtl="0" eaLnBrk="1" fontAlgn="base" latinLnBrk="0" hangingPunct="1">
              <a:lnSpc>
                <a:spcPct val="14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In all, </a:t>
            </a:r>
            <a:r>
              <a:rPr kumimoji="0" lang="en-US" sz="2000" b="1" i="0"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2 generic versions of TLD </a:t>
            </a:r>
            <a:r>
              <a:rPr kumimoji="0" 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are already in the market and an </a:t>
            </a:r>
            <a:r>
              <a:rPr kumimoji="0" lang="en-US" sz="2000" b="1"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additional 4</a:t>
            </a:r>
            <a:r>
              <a:rPr kumimoji="0" 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 are expected to be launched soon</a:t>
            </a:r>
          </a:p>
        </p:txBody>
      </p:sp>
    </p:spTree>
    <p:extLst>
      <p:ext uri="{BB962C8B-B14F-4D97-AF65-F5344CB8AC3E}">
        <p14:creationId xmlns:p14="http://schemas.microsoft.com/office/powerpoint/2010/main" val="185528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GB" dirty="0"/>
              <a:t>TDF/3TC/DTG: </a:t>
            </a:r>
            <a:r>
              <a:rPr lang="en-GB" cap="none" dirty="0"/>
              <a:t>Country-wise Filing Status</a:t>
            </a:r>
          </a:p>
        </p:txBody>
      </p:sp>
      <p:sp>
        <p:nvSpPr>
          <p:cNvPr id="5" name="Rounded Rectangle 12">
            <a:extLst>
              <a:ext uri="{FF2B5EF4-FFF2-40B4-BE49-F238E27FC236}">
                <a16:creationId xmlns:a16="http://schemas.microsoft.com/office/drawing/2014/main" id="{E3759C55-701A-4D45-8BE9-5982E0EF928C}"/>
              </a:ext>
            </a:extLst>
          </p:cNvPr>
          <p:cNvSpPr/>
          <p:nvPr/>
        </p:nvSpPr>
        <p:spPr>
          <a:xfrm>
            <a:off x="822967" y="5350476"/>
            <a:ext cx="7873993" cy="11862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30000"/>
              </a:lnSpc>
              <a:defRPr/>
            </a:pPr>
            <a:r>
              <a:rPr lang="en-GB" dirty="0">
                <a:solidFill>
                  <a:schemeClr val="tx2"/>
                </a:solidFill>
                <a:latin typeface="Calibri" panose="020F0502020204030204" pitchFamily="34" charset="0"/>
                <a:cs typeface="Calibri" panose="020F0502020204030204" pitchFamily="34" charset="0"/>
              </a:rPr>
              <a:t>Generic TLD has been filed in 31 countries, of which approval is received from 6</a:t>
            </a:r>
          </a:p>
          <a:p>
            <a:pPr lvl="0" algn="ctr">
              <a:lnSpc>
                <a:spcPct val="130000"/>
              </a:lnSpc>
              <a:defRPr/>
            </a:pPr>
            <a:r>
              <a:rPr lang="en-GB" dirty="0">
                <a:solidFill>
                  <a:schemeClr val="tx2"/>
                </a:solidFill>
                <a:latin typeface="Calibri" panose="020F0502020204030204" pitchFamily="34" charset="0"/>
                <a:cs typeface="Calibri" panose="020F0502020204030204" pitchFamily="34" charset="0"/>
              </a:rPr>
              <a:t>Another 25 filings are planned for 2018</a:t>
            </a:r>
          </a:p>
        </p:txBody>
      </p:sp>
      <p:graphicFrame>
        <p:nvGraphicFramePr>
          <p:cNvPr id="6" name="Table 5">
            <a:extLst>
              <a:ext uri="{FF2B5EF4-FFF2-40B4-BE49-F238E27FC236}">
                <a16:creationId xmlns:a16="http://schemas.microsoft.com/office/drawing/2014/main" id="{0E4071D4-2536-4778-853F-61F27B5DCA4A}"/>
              </a:ext>
            </a:extLst>
          </p:cNvPr>
          <p:cNvGraphicFramePr>
            <a:graphicFrameLocks noGrp="1"/>
          </p:cNvGraphicFramePr>
          <p:nvPr>
            <p:extLst/>
          </p:nvPr>
        </p:nvGraphicFramePr>
        <p:xfrm>
          <a:off x="659882" y="1230357"/>
          <a:ext cx="2852928" cy="2654607"/>
        </p:xfrm>
        <a:graphic>
          <a:graphicData uri="http://schemas.openxmlformats.org/drawingml/2006/table">
            <a:tbl>
              <a:tblPr/>
              <a:tblGrid>
                <a:gridCol w="2852928">
                  <a:extLst>
                    <a:ext uri="{9D8B030D-6E8A-4147-A177-3AD203B41FA5}">
                      <a16:colId xmlns:a16="http://schemas.microsoft.com/office/drawing/2014/main" val="1539689779"/>
                    </a:ext>
                  </a:extLst>
                </a:gridCol>
              </a:tblGrid>
              <a:tr h="734367">
                <a:tc>
                  <a:txBody>
                    <a:bodyPr/>
                    <a:lstStyle/>
                    <a:p>
                      <a:pPr algn="ctr" fontAlgn="b">
                        <a:lnSpc>
                          <a:spcPct val="130000"/>
                        </a:lnSpc>
                      </a:pPr>
                      <a:r>
                        <a:rPr lang="en-US" sz="1800" b="1" i="0" u="none" strike="noStrike" dirty="0">
                          <a:solidFill>
                            <a:srgbClr val="FFFFFF"/>
                          </a:solidFill>
                          <a:effectLst/>
                          <a:latin typeface="Calibri" panose="020F0502020204030204" pitchFamily="34" charset="0"/>
                        </a:rPr>
                        <a:t>Approved (6)</a:t>
                      </a:r>
                    </a:p>
                    <a:p>
                      <a:pPr algn="ctr" fontAlgn="b">
                        <a:lnSpc>
                          <a:spcPct val="130000"/>
                        </a:lnSpc>
                      </a:pPr>
                      <a:r>
                        <a:rPr lang="en-US" sz="1600" b="0" i="0" u="none" strike="noStrike" dirty="0">
                          <a:solidFill>
                            <a:srgbClr val="FFFFFF"/>
                          </a:solidFill>
                          <a:effectLst/>
                          <a:latin typeface="Calibri" panose="020F0502020204030204" pitchFamily="34" charset="0"/>
                        </a:rPr>
                        <a:t>(19.4% PLHIV in LMICs)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546A"/>
                    </a:solidFill>
                  </a:tcPr>
                </a:tc>
                <a:extLst>
                  <a:ext uri="{0D108BD9-81ED-4DB2-BD59-A6C34878D82A}">
                    <a16:rowId xmlns:a16="http://schemas.microsoft.com/office/drawing/2014/main" val="2689655178"/>
                  </a:ext>
                </a:extLst>
              </a:tr>
              <a:tr h="320040">
                <a:tc>
                  <a:txBody>
                    <a:bodyPr/>
                    <a:lstStyle/>
                    <a:p>
                      <a:pPr marL="109538" indent="0" algn="l" fontAlgn="b"/>
                      <a:r>
                        <a:rPr lang="en-US" sz="1600" b="0" i="0" u="none" strike="noStrike" dirty="0">
                          <a:solidFill>
                            <a:srgbClr val="000000"/>
                          </a:solidFill>
                          <a:effectLst/>
                          <a:latin typeface="Calibri" panose="020F0502020204030204" pitchFamily="34" charset="0"/>
                        </a:rPr>
                        <a:t>Botswana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084"/>
                    </a:solidFill>
                  </a:tcPr>
                </a:tc>
                <a:extLst>
                  <a:ext uri="{0D108BD9-81ED-4DB2-BD59-A6C34878D82A}">
                    <a16:rowId xmlns:a16="http://schemas.microsoft.com/office/drawing/2014/main" val="4207896107"/>
                  </a:ext>
                </a:extLst>
              </a:tr>
              <a:tr h="320040">
                <a:tc>
                  <a:txBody>
                    <a:bodyPr/>
                    <a:lstStyle/>
                    <a:p>
                      <a:pPr marL="109538" indent="0" algn="l" fontAlgn="b"/>
                      <a:r>
                        <a:rPr lang="en-US" sz="1600" b="0" i="0" u="none" strike="noStrike" dirty="0">
                          <a:solidFill>
                            <a:srgbClr val="000000"/>
                          </a:solidFill>
                          <a:effectLst/>
                          <a:latin typeface="Calibri" panose="020F0502020204030204" pitchFamily="34" charset="0"/>
                        </a:rPr>
                        <a:t>Côte d'Ivoire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084"/>
                    </a:solidFill>
                  </a:tcPr>
                </a:tc>
                <a:extLst>
                  <a:ext uri="{0D108BD9-81ED-4DB2-BD59-A6C34878D82A}">
                    <a16:rowId xmlns:a16="http://schemas.microsoft.com/office/drawing/2014/main" val="2250920529"/>
                  </a:ext>
                </a:extLst>
              </a:tr>
              <a:tr h="320040">
                <a:tc>
                  <a:txBody>
                    <a:bodyPr/>
                    <a:lstStyle/>
                    <a:p>
                      <a:pPr marL="109538" indent="0" algn="l" fontAlgn="b"/>
                      <a:r>
                        <a:rPr lang="en-US" sz="1600" b="0" i="0" u="none" strike="noStrike" dirty="0">
                          <a:solidFill>
                            <a:srgbClr val="000000"/>
                          </a:solidFill>
                          <a:effectLst/>
                          <a:latin typeface="Calibri" panose="020F0502020204030204" pitchFamily="34" charset="0"/>
                        </a:rPr>
                        <a:t>India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084"/>
                    </a:solidFill>
                  </a:tcPr>
                </a:tc>
                <a:extLst>
                  <a:ext uri="{0D108BD9-81ED-4DB2-BD59-A6C34878D82A}">
                    <a16:rowId xmlns:a16="http://schemas.microsoft.com/office/drawing/2014/main" val="1568081866"/>
                  </a:ext>
                </a:extLst>
              </a:tr>
              <a:tr h="320040">
                <a:tc>
                  <a:txBody>
                    <a:bodyPr/>
                    <a:lstStyle/>
                    <a:p>
                      <a:pPr marL="109538" indent="0" algn="l" fontAlgn="b"/>
                      <a:r>
                        <a:rPr lang="en-US" sz="1600" b="0" i="0" u="none" strike="noStrike" dirty="0">
                          <a:solidFill>
                            <a:srgbClr val="000000"/>
                          </a:solidFill>
                          <a:effectLst/>
                          <a:latin typeface="Calibri" panose="020F0502020204030204" pitchFamily="34" charset="0"/>
                        </a:rPr>
                        <a:t>Kenya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084"/>
                    </a:solidFill>
                  </a:tcPr>
                </a:tc>
                <a:extLst>
                  <a:ext uri="{0D108BD9-81ED-4DB2-BD59-A6C34878D82A}">
                    <a16:rowId xmlns:a16="http://schemas.microsoft.com/office/drawing/2014/main" val="2154676460"/>
                  </a:ext>
                </a:extLst>
              </a:tr>
              <a:tr h="320040">
                <a:tc>
                  <a:txBody>
                    <a:bodyPr/>
                    <a:lstStyle/>
                    <a:p>
                      <a:pPr marL="109538" indent="0" algn="l" fontAlgn="b"/>
                      <a:r>
                        <a:rPr lang="en-US" sz="1600" b="0" i="0" u="none" strike="noStrike" dirty="0">
                          <a:solidFill>
                            <a:srgbClr val="000000"/>
                          </a:solidFill>
                          <a:effectLst/>
                          <a:latin typeface="Calibri" panose="020F0502020204030204" pitchFamily="34" charset="0"/>
                        </a:rPr>
                        <a:t>Malawi</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084"/>
                    </a:solidFill>
                  </a:tcPr>
                </a:tc>
                <a:extLst>
                  <a:ext uri="{0D108BD9-81ED-4DB2-BD59-A6C34878D82A}">
                    <a16:rowId xmlns:a16="http://schemas.microsoft.com/office/drawing/2014/main" val="2556027844"/>
                  </a:ext>
                </a:extLst>
              </a:tr>
              <a:tr h="320040">
                <a:tc>
                  <a:txBody>
                    <a:bodyPr/>
                    <a:lstStyle/>
                    <a:p>
                      <a:pPr marL="109538" indent="0" algn="l" fontAlgn="b"/>
                      <a:r>
                        <a:rPr lang="en-US" sz="1600" b="0" i="0" u="none" strike="noStrike" dirty="0">
                          <a:solidFill>
                            <a:schemeClr val="tx1"/>
                          </a:solidFill>
                          <a:effectLst/>
                          <a:latin typeface="Calibri" panose="020F0502020204030204" pitchFamily="34" charset="0"/>
                        </a:rPr>
                        <a:t>Uzbekistan</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084"/>
                    </a:solidFill>
                  </a:tcPr>
                </a:tc>
                <a:extLst>
                  <a:ext uri="{0D108BD9-81ED-4DB2-BD59-A6C34878D82A}">
                    <a16:rowId xmlns:a16="http://schemas.microsoft.com/office/drawing/2014/main" val="2953954766"/>
                  </a:ext>
                </a:extLst>
              </a:tr>
            </a:tbl>
          </a:graphicData>
        </a:graphic>
      </p:graphicFrame>
      <p:graphicFrame>
        <p:nvGraphicFramePr>
          <p:cNvPr id="8" name="Table 7">
            <a:extLst>
              <a:ext uri="{FF2B5EF4-FFF2-40B4-BE49-F238E27FC236}">
                <a16:creationId xmlns:a16="http://schemas.microsoft.com/office/drawing/2014/main" id="{836214E3-8001-403C-A0C6-308A5A7205C5}"/>
              </a:ext>
            </a:extLst>
          </p:cNvPr>
          <p:cNvGraphicFramePr>
            <a:graphicFrameLocks noGrp="1"/>
          </p:cNvGraphicFramePr>
          <p:nvPr>
            <p:extLst/>
          </p:nvPr>
        </p:nvGraphicFramePr>
        <p:xfrm>
          <a:off x="3864899" y="1230357"/>
          <a:ext cx="4571712" cy="3599485"/>
        </p:xfrm>
        <a:graphic>
          <a:graphicData uri="http://schemas.openxmlformats.org/drawingml/2006/table">
            <a:tbl>
              <a:tblPr/>
              <a:tblGrid>
                <a:gridCol w="1523904">
                  <a:extLst>
                    <a:ext uri="{9D8B030D-6E8A-4147-A177-3AD203B41FA5}">
                      <a16:colId xmlns:a16="http://schemas.microsoft.com/office/drawing/2014/main" val="1212888162"/>
                    </a:ext>
                  </a:extLst>
                </a:gridCol>
                <a:gridCol w="1523904">
                  <a:extLst>
                    <a:ext uri="{9D8B030D-6E8A-4147-A177-3AD203B41FA5}">
                      <a16:colId xmlns:a16="http://schemas.microsoft.com/office/drawing/2014/main" val="3891158301"/>
                    </a:ext>
                  </a:extLst>
                </a:gridCol>
                <a:gridCol w="1523904">
                  <a:extLst>
                    <a:ext uri="{9D8B030D-6E8A-4147-A177-3AD203B41FA5}">
                      <a16:colId xmlns:a16="http://schemas.microsoft.com/office/drawing/2014/main" val="509728221"/>
                    </a:ext>
                  </a:extLst>
                </a:gridCol>
              </a:tblGrid>
              <a:tr h="712502">
                <a:tc gridSpan="3">
                  <a:txBody>
                    <a:bodyPr/>
                    <a:lstStyle/>
                    <a:p>
                      <a:pPr algn="ctr" fontAlgn="b">
                        <a:lnSpc>
                          <a:spcPct val="130000"/>
                        </a:lnSpc>
                      </a:pPr>
                      <a:r>
                        <a:rPr lang="en-US" sz="1800" b="1" i="0" u="none" strike="noStrike" dirty="0">
                          <a:solidFill>
                            <a:srgbClr val="FFFFFF"/>
                          </a:solidFill>
                          <a:effectLst/>
                          <a:latin typeface="Calibri" panose="020F0502020204030204" pitchFamily="34" charset="0"/>
                        </a:rPr>
                        <a:t>Filed (25)</a:t>
                      </a:r>
                    </a:p>
                    <a:p>
                      <a:pPr algn="ctr" fontAlgn="b">
                        <a:lnSpc>
                          <a:spcPct val="130000"/>
                        </a:lnSpc>
                      </a:pPr>
                      <a:r>
                        <a:rPr lang="en-US" sz="1600" b="0" i="0" u="none" strike="noStrike" dirty="0">
                          <a:solidFill>
                            <a:srgbClr val="FFFFFF"/>
                          </a:solidFill>
                          <a:effectLst/>
                          <a:latin typeface="Calibri" panose="020F0502020204030204" pitchFamily="34" charset="0"/>
                        </a:rPr>
                        <a:t>(69.2% PLHIV in LMICs)</a:t>
                      </a:r>
                    </a:p>
                  </a:txBody>
                  <a:tcPr marL="7620" marR="7620" marT="762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1388220"/>
                  </a:ext>
                </a:extLst>
              </a:tr>
              <a:tr h="326663">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Benin</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Ghana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rgbClr val="000000"/>
                          </a:solidFill>
                          <a:effectLst/>
                          <a:latin typeface="Calibri" panose="020F0502020204030204" pitchFamily="34" charset="0"/>
                          <a:ea typeface="+mn-ea"/>
                          <a:cs typeface="+mn-cs"/>
                        </a:rPr>
                        <a:t>South Africa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228256473"/>
                  </a:ext>
                </a:extLst>
              </a:tr>
              <a:tr h="320040">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Burkina Faso</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Calibri" panose="020F0502020204030204" pitchFamily="34" charset="0"/>
                          <a:ea typeface="+mn-ea"/>
                          <a:cs typeface="+mn-cs"/>
                        </a:rPr>
                        <a:t>Madagascar</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rgbClr val="000000"/>
                          </a:solidFill>
                          <a:effectLst/>
                          <a:latin typeface="Calibri" panose="020F0502020204030204" pitchFamily="34" charset="0"/>
                          <a:ea typeface="+mn-ea"/>
                          <a:cs typeface="+mn-cs"/>
                        </a:rPr>
                        <a:t>Tanzania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2366123210"/>
                  </a:ext>
                </a:extLst>
              </a:tr>
              <a:tr h="320040">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Burundi</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Calibri" panose="020F0502020204030204" pitchFamily="34" charset="0"/>
                          <a:ea typeface="+mn-ea"/>
                          <a:cs typeface="+mn-cs"/>
                        </a:rPr>
                        <a:t>Mali</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Calibri" panose="020F0502020204030204" pitchFamily="34" charset="0"/>
                          <a:ea typeface="+mn-ea"/>
                          <a:cs typeface="+mn-cs"/>
                        </a:rPr>
                        <a:t>Uganda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3363645535"/>
                  </a:ext>
                </a:extLst>
              </a:tr>
              <a:tr h="320040">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Cameroon</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Mozambique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defTabSz="4572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Ukraine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1244390312"/>
                  </a:ext>
                </a:extLst>
              </a:tr>
              <a:tr h="320040">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Congo</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Namibia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Vietnam</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1549776910"/>
                  </a:ext>
                </a:extLst>
              </a:tr>
              <a:tr h="320040">
                <a:tc>
                  <a:txBody>
                    <a:bodyPr/>
                    <a:lstStyle/>
                    <a:p>
                      <a:pPr marL="109538"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Calibri" panose="020F0502020204030204" pitchFamily="34" charset="0"/>
                          <a:ea typeface="+mn-ea"/>
                          <a:cs typeface="+mn-cs"/>
                        </a:rPr>
                        <a:t>DR Congo</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Niger</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rgbClr val="000000"/>
                          </a:solidFill>
                          <a:effectLst/>
                          <a:latin typeface="Calibri" panose="020F0502020204030204" pitchFamily="34" charset="0"/>
                          <a:ea typeface="+mn-ea"/>
                          <a:cs typeface="+mn-cs"/>
                        </a:rPr>
                        <a:t>Zambia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3949095712"/>
                  </a:ext>
                </a:extLst>
              </a:tr>
              <a:tr h="320040">
                <a:tc>
                  <a:txBody>
                    <a:bodyPr/>
                    <a:lstStyle/>
                    <a:p>
                      <a:pPr marL="109538" indent="0"/>
                      <a:r>
                        <a:rPr lang="en-US" sz="1600" b="0" i="0" u="none" strike="noStrike" kern="1200" dirty="0">
                          <a:solidFill>
                            <a:schemeClr val="tx1"/>
                          </a:solidFill>
                          <a:effectLst/>
                          <a:latin typeface="Calibri" panose="020F0502020204030204" pitchFamily="34" charset="0"/>
                          <a:ea typeface="+mn-ea"/>
                          <a:cs typeface="+mn-cs"/>
                        </a:rPr>
                        <a:t>El Salvador</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Nigeria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Calibri" panose="020F0502020204030204" pitchFamily="34" charset="0"/>
                          <a:ea typeface="+mn-ea"/>
                          <a:cs typeface="+mn-cs"/>
                        </a:rPr>
                        <a:t>Zimbabwe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1874805371"/>
                  </a:ext>
                </a:extLst>
              </a:tr>
              <a:tr h="320040">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Ethiopia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Rwanda</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endParaRPr lang="en-US" dirty="0"/>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531855424"/>
                  </a:ext>
                </a:extLst>
              </a:tr>
              <a:tr h="320040">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Gabon</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marL="109538" indent="0" algn="l" fontAlgn="b"/>
                      <a:r>
                        <a:rPr lang="en-US" sz="1600" b="0" i="0" u="none" strike="noStrike" kern="1200" dirty="0">
                          <a:solidFill>
                            <a:schemeClr val="tx1"/>
                          </a:solidFill>
                          <a:effectLst/>
                          <a:latin typeface="Calibri" panose="020F0502020204030204" pitchFamily="34" charset="0"/>
                          <a:ea typeface="+mn-ea"/>
                          <a:cs typeface="+mn-cs"/>
                        </a:rPr>
                        <a:t>Senegal</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endParaRPr lang="en-US" dirty="0"/>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38527639"/>
                  </a:ext>
                </a:extLst>
              </a:tr>
            </a:tbl>
          </a:graphicData>
        </a:graphic>
      </p:graphicFrame>
    </p:spTree>
    <p:extLst>
      <p:ext uri="{BB962C8B-B14F-4D97-AF65-F5344CB8AC3E}">
        <p14:creationId xmlns:p14="http://schemas.microsoft.com/office/powerpoint/2010/main" val="404939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2EAB60-5099-8245-9B24-B724A26DFD51}"/>
              </a:ext>
            </a:extLst>
          </p:cNvPr>
          <p:cNvSpPr>
            <a:spLocks noGrp="1"/>
          </p:cNvSpPr>
          <p:nvPr>
            <p:ph idx="1"/>
          </p:nvPr>
        </p:nvSpPr>
        <p:spPr/>
        <p:txBody>
          <a:bodyPr/>
          <a:lstStyle/>
          <a:p>
            <a:pPr marL="514350" indent="-514350">
              <a:buFont typeface="+mj-lt"/>
              <a:buAutoNum type="arabicPeriod"/>
            </a:pPr>
            <a:r>
              <a:rPr lang="en-US" dirty="0"/>
              <a:t>Impact in terms of treatment affordability</a:t>
            </a:r>
          </a:p>
          <a:p>
            <a:pPr marL="514350" indent="-514350">
              <a:buFont typeface="+mj-lt"/>
              <a:buAutoNum type="arabicPeriod"/>
            </a:pPr>
            <a:r>
              <a:rPr lang="en-US" dirty="0"/>
              <a:t>Impact in making new treatments available faster</a:t>
            </a:r>
          </a:p>
          <a:p>
            <a:pPr marL="514350" indent="-514350">
              <a:buFont typeface="+mj-lt"/>
              <a:buAutoNum type="arabicPeriod"/>
            </a:pPr>
            <a:r>
              <a:rPr lang="en-US" dirty="0"/>
              <a:t>Impact in making needed new formulations</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6111D92E-2B35-5C48-AE15-8D275D481A1E}"/>
              </a:ext>
            </a:extLst>
          </p:cNvPr>
          <p:cNvSpPr>
            <a:spLocks noGrp="1"/>
          </p:cNvSpPr>
          <p:nvPr>
            <p:ph type="title"/>
          </p:nvPr>
        </p:nvSpPr>
        <p:spPr/>
        <p:txBody>
          <a:bodyPr/>
          <a:lstStyle/>
          <a:p>
            <a:r>
              <a:rPr lang="en-US" sz="2800" dirty="0"/>
              <a:t>contents</a:t>
            </a:r>
          </a:p>
        </p:txBody>
      </p:sp>
    </p:spTree>
    <p:extLst>
      <p:ext uri="{BB962C8B-B14F-4D97-AF65-F5344CB8AC3E}">
        <p14:creationId xmlns:p14="http://schemas.microsoft.com/office/powerpoint/2010/main" val="294361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cap="none" dirty="0"/>
              <a:t>Paediatric formulations</a:t>
            </a:r>
            <a:endParaRPr lang="en-GB" sz="2800" cap="none" baseline="30000" dirty="0"/>
          </a:p>
        </p:txBody>
      </p:sp>
      <p:sp>
        <p:nvSpPr>
          <p:cNvPr id="8" name="Rectangle 7"/>
          <p:cNvSpPr/>
          <p:nvPr/>
        </p:nvSpPr>
        <p:spPr>
          <a:xfrm>
            <a:off x="317752" y="996495"/>
            <a:ext cx="1617215" cy="165526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GB" dirty="0">
                <a:latin typeface="Calibri" charset="0"/>
                <a:ea typeface="Calibri" charset="0"/>
                <a:cs typeface="Calibri" charset="0"/>
              </a:rPr>
              <a:t>LPV/r </a:t>
            </a:r>
          </a:p>
          <a:p>
            <a:pPr algn="ctr">
              <a:lnSpc>
                <a:spcPct val="110000"/>
              </a:lnSpc>
            </a:pPr>
            <a:r>
              <a:rPr lang="en-GB" sz="1600" i="1" dirty="0">
                <a:latin typeface="Calibri" charset="0"/>
                <a:ea typeface="Calibri" charset="0"/>
                <a:cs typeface="Calibri" charset="0"/>
              </a:rPr>
              <a:t>(sprinkles in sachet or </a:t>
            </a:r>
            <a:r>
              <a:rPr lang="en-GB" sz="1600" i="1" dirty="0" err="1">
                <a:latin typeface="Calibri" charset="0"/>
                <a:ea typeface="Calibri" charset="0"/>
                <a:cs typeface="Calibri" charset="0"/>
              </a:rPr>
              <a:t>minitabs</a:t>
            </a:r>
            <a:r>
              <a:rPr lang="en-GB" sz="1600" i="1" dirty="0">
                <a:latin typeface="Calibri" charset="0"/>
                <a:ea typeface="Calibri" charset="0"/>
                <a:cs typeface="Calibri" charset="0"/>
              </a:rPr>
              <a:t> in capsule)</a:t>
            </a:r>
            <a:endParaRPr lang="en-GB" i="1" dirty="0">
              <a:latin typeface="Calibri" charset="0"/>
              <a:ea typeface="Calibri" charset="0"/>
              <a:cs typeface="Calibri" charset="0"/>
            </a:endParaRPr>
          </a:p>
        </p:txBody>
      </p:sp>
      <p:sp>
        <p:nvSpPr>
          <p:cNvPr id="10" name="Rectangle 9"/>
          <p:cNvSpPr/>
          <p:nvPr/>
        </p:nvSpPr>
        <p:spPr>
          <a:xfrm>
            <a:off x="2069918" y="996495"/>
            <a:ext cx="6713641" cy="165526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30000"/>
              </a:lnSpc>
              <a:buFont typeface="Arial" charset="0"/>
              <a:buChar char="•"/>
            </a:pPr>
            <a:r>
              <a:rPr lang="en-US" dirty="0">
                <a:solidFill>
                  <a:schemeClr val="tx2"/>
                </a:solidFill>
                <a:latin typeface="Calibri" charset="0"/>
                <a:ea typeface="Calibri" charset="0"/>
                <a:cs typeface="Calibri" charset="0"/>
              </a:rPr>
              <a:t>Three companies working on this product:</a:t>
            </a:r>
          </a:p>
          <a:p>
            <a:pPr marL="800100" lvl="1" indent="-342900">
              <a:lnSpc>
                <a:spcPct val="130000"/>
              </a:lnSpc>
              <a:buFont typeface="+mj-lt"/>
              <a:buAutoNum type="arabicPeriod"/>
            </a:pPr>
            <a:r>
              <a:rPr lang="en-US" sz="1700" b="1" dirty="0">
                <a:solidFill>
                  <a:schemeClr val="tx2"/>
                </a:solidFill>
                <a:latin typeface="Calibri" charset="0"/>
                <a:ea typeface="Calibri" charset="0"/>
                <a:cs typeface="Calibri" charset="0"/>
              </a:rPr>
              <a:t>One company </a:t>
            </a:r>
            <a:r>
              <a:rPr lang="en-US" sz="1700" dirty="0">
                <a:solidFill>
                  <a:schemeClr val="tx2"/>
                </a:solidFill>
                <a:latin typeface="Calibri" charset="0"/>
                <a:ea typeface="Calibri" charset="0"/>
                <a:cs typeface="Calibri" charset="0"/>
              </a:rPr>
              <a:t>has received USFDA approval </a:t>
            </a:r>
          </a:p>
          <a:p>
            <a:pPr marL="800100" lvl="1" indent="-342900">
              <a:lnSpc>
                <a:spcPct val="130000"/>
              </a:lnSpc>
              <a:buFont typeface="+mj-lt"/>
              <a:buAutoNum type="arabicPeriod"/>
            </a:pPr>
            <a:r>
              <a:rPr lang="en-US" sz="1700" dirty="0">
                <a:solidFill>
                  <a:schemeClr val="tx2"/>
                </a:solidFill>
                <a:latin typeface="Calibri" charset="0"/>
                <a:ea typeface="Calibri" charset="0"/>
                <a:cs typeface="Calibri" charset="0"/>
              </a:rPr>
              <a:t>Another has filed with WHO-PQ and USFDA in Q1-18</a:t>
            </a:r>
          </a:p>
          <a:p>
            <a:pPr marL="800100" lvl="1" indent="-342900">
              <a:lnSpc>
                <a:spcPct val="130000"/>
              </a:lnSpc>
              <a:buFont typeface="+mj-lt"/>
              <a:buAutoNum type="arabicPeriod"/>
            </a:pPr>
            <a:r>
              <a:rPr lang="en-US" sz="1700" dirty="0">
                <a:solidFill>
                  <a:schemeClr val="tx2"/>
                </a:solidFill>
                <a:latin typeface="Calibri" charset="0"/>
                <a:ea typeface="Calibri" charset="0"/>
                <a:cs typeface="Calibri" charset="0"/>
              </a:rPr>
              <a:t>The third plans to file with USFDA and WHO-PQ in Q3-19</a:t>
            </a:r>
          </a:p>
        </p:txBody>
      </p:sp>
      <p:sp>
        <p:nvSpPr>
          <p:cNvPr id="11" name="Rectangle 10"/>
          <p:cNvSpPr/>
          <p:nvPr/>
        </p:nvSpPr>
        <p:spPr>
          <a:xfrm>
            <a:off x="317752" y="2789995"/>
            <a:ext cx="1617215" cy="182519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GB" dirty="0">
                <a:solidFill>
                  <a:schemeClr val="bg1"/>
                </a:solidFill>
                <a:latin typeface="Calibri" charset="0"/>
                <a:ea typeface="Calibri" charset="0"/>
                <a:cs typeface="Calibri" charset="0"/>
              </a:rPr>
              <a:t>LPV/r/ABC/3TC</a:t>
            </a:r>
          </a:p>
          <a:p>
            <a:pPr algn="ctr">
              <a:lnSpc>
                <a:spcPct val="110000"/>
              </a:lnSpc>
            </a:pPr>
            <a:r>
              <a:rPr lang="en-GB" sz="1600" i="1" dirty="0">
                <a:latin typeface="Calibri" charset="0"/>
                <a:ea typeface="Calibri" charset="0"/>
                <a:cs typeface="Calibri" charset="0"/>
              </a:rPr>
              <a:t>(sprinkles in sachet or </a:t>
            </a:r>
            <a:r>
              <a:rPr lang="en-GB" sz="1600" i="1" dirty="0" err="1">
                <a:latin typeface="Calibri" charset="0"/>
                <a:ea typeface="Calibri" charset="0"/>
                <a:cs typeface="Calibri" charset="0"/>
              </a:rPr>
              <a:t>minitabs</a:t>
            </a:r>
            <a:r>
              <a:rPr lang="en-GB" sz="1600" i="1" dirty="0">
                <a:latin typeface="Calibri" charset="0"/>
                <a:ea typeface="Calibri" charset="0"/>
                <a:cs typeface="Calibri" charset="0"/>
              </a:rPr>
              <a:t> in capsule)</a:t>
            </a:r>
          </a:p>
        </p:txBody>
      </p:sp>
      <p:sp>
        <p:nvSpPr>
          <p:cNvPr id="12" name="Rectangle 11"/>
          <p:cNvSpPr/>
          <p:nvPr/>
        </p:nvSpPr>
        <p:spPr>
          <a:xfrm>
            <a:off x="2069918" y="2789995"/>
            <a:ext cx="6713641" cy="18251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30000"/>
              </a:lnSpc>
              <a:buFont typeface="Arial" charset="0"/>
              <a:buChar char="•"/>
            </a:pPr>
            <a:r>
              <a:rPr lang="en-US" dirty="0">
                <a:solidFill>
                  <a:schemeClr val="tx2"/>
                </a:solidFill>
                <a:latin typeface="Calibri" charset="0"/>
                <a:ea typeface="Calibri" charset="0"/>
                <a:cs typeface="Calibri" charset="0"/>
              </a:rPr>
              <a:t>Three companies working on this product:</a:t>
            </a:r>
          </a:p>
          <a:p>
            <a:pPr marL="800100" lvl="1" indent="-342900">
              <a:lnSpc>
                <a:spcPct val="130000"/>
              </a:lnSpc>
              <a:buFont typeface="+mj-lt"/>
              <a:buAutoNum type="arabicPeriod"/>
            </a:pPr>
            <a:r>
              <a:rPr lang="en-US" sz="1700" dirty="0">
                <a:solidFill>
                  <a:schemeClr val="tx2"/>
                </a:solidFill>
                <a:latin typeface="Calibri" charset="0"/>
                <a:ea typeface="Calibri" charset="0"/>
                <a:cs typeface="Calibri" charset="0"/>
              </a:rPr>
              <a:t>One plans to file with USFDA and WHO-PQ in Dec-18</a:t>
            </a:r>
          </a:p>
          <a:p>
            <a:pPr marL="800100" lvl="1" indent="-342900">
              <a:lnSpc>
                <a:spcPct val="130000"/>
              </a:lnSpc>
              <a:buFont typeface="+mj-lt"/>
              <a:buAutoNum type="arabicPeriod"/>
            </a:pPr>
            <a:r>
              <a:rPr lang="en-US" sz="1700" dirty="0">
                <a:solidFill>
                  <a:schemeClr val="tx2"/>
                </a:solidFill>
                <a:latin typeface="Calibri" charset="0"/>
                <a:ea typeface="Calibri" charset="0"/>
                <a:cs typeface="Calibri" charset="0"/>
              </a:rPr>
              <a:t>Another plans to file with USFDA and WHO-PQ in 2019</a:t>
            </a:r>
          </a:p>
          <a:p>
            <a:pPr marL="800100" lvl="1" indent="-342900">
              <a:lnSpc>
                <a:spcPct val="130000"/>
              </a:lnSpc>
              <a:buFont typeface="+mj-lt"/>
              <a:buAutoNum type="arabicPeriod"/>
            </a:pPr>
            <a:r>
              <a:rPr lang="en-US" sz="1700" dirty="0">
                <a:solidFill>
                  <a:schemeClr val="tx2"/>
                </a:solidFill>
                <a:latin typeface="Calibri" charset="0"/>
                <a:ea typeface="Calibri" charset="0"/>
                <a:cs typeface="Calibri" charset="0"/>
              </a:rPr>
              <a:t>Another developing, filing status and plans unknown</a:t>
            </a:r>
            <a:endParaRPr lang="en-GB" sz="1700" dirty="0">
              <a:solidFill>
                <a:schemeClr val="tx2"/>
              </a:solidFill>
              <a:latin typeface="Calibri" charset="0"/>
              <a:ea typeface="Calibri" charset="0"/>
              <a:cs typeface="Calibri" charset="0"/>
            </a:endParaRPr>
          </a:p>
        </p:txBody>
      </p:sp>
      <p:sp>
        <p:nvSpPr>
          <p:cNvPr id="9" name="Rectangle 8">
            <a:extLst>
              <a:ext uri="{FF2B5EF4-FFF2-40B4-BE49-F238E27FC236}">
                <a16:creationId xmlns:a16="http://schemas.microsoft.com/office/drawing/2014/main" id="{7A97ACFF-29D4-4D0C-B98E-359C994836F6}"/>
              </a:ext>
            </a:extLst>
          </p:cNvPr>
          <p:cNvSpPr/>
          <p:nvPr/>
        </p:nvSpPr>
        <p:spPr>
          <a:xfrm>
            <a:off x="317752" y="4760899"/>
            <a:ext cx="1617215" cy="9931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GB" dirty="0">
                <a:latin typeface="Calibri" charset="0"/>
                <a:ea typeface="Calibri" charset="0"/>
                <a:cs typeface="Calibri" charset="0"/>
              </a:rPr>
              <a:t>ABC/3TC/EFV</a:t>
            </a:r>
          </a:p>
        </p:txBody>
      </p:sp>
      <p:sp>
        <p:nvSpPr>
          <p:cNvPr id="13" name="Rectangle 12">
            <a:extLst>
              <a:ext uri="{FF2B5EF4-FFF2-40B4-BE49-F238E27FC236}">
                <a16:creationId xmlns:a16="http://schemas.microsoft.com/office/drawing/2014/main" id="{CD08912F-DDA1-4871-BB76-F696C4B796A1}"/>
              </a:ext>
            </a:extLst>
          </p:cNvPr>
          <p:cNvSpPr/>
          <p:nvPr/>
        </p:nvSpPr>
        <p:spPr>
          <a:xfrm>
            <a:off x="2079679" y="4780776"/>
            <a:ext cx="6703881" cy="99318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20000"/>
              </a:lnSpc>
              <a:buFont typeface="Arial" charset="0"/>
              <a:buChar char="•"/>
            </a:pPr>
            <a:r>
              <a:rPr lang="en-GB" dirty="0">
                <a:solidFill>
                  <a:schemeClr val="tx2"/>
                </a:solidFill>
                <a:latin typeface="Calibri" charset="0"/>
                <a:ea typeface="Calibri" charset="0"/>
                <a:cs typeface="Calibri" charset="0"/>
              </a:rPr>
              <a:t>Three companies working on the product</a:t>
            </a:r>
          </a:p>
          <a:p>
            <a:pPr marL="742950" lvl="1" indent="-285750">
              <a:lnSpc>
                <a:spcPct val="120000"/>
              </a:lnSpc>
              <a:buFont typeface="Arial" charset="0"/>
              <a:buChar char="•"/>
            </a:pPr>
            <a:r>
              <a:rPr lang="en-GB" sz="1600" dirty="0">
                <a:solidFill>
                  <a:schemeClr val="tx2"/>
                </a:solidFill>
                <a:latin typeface="Calibri" charset="0"/>
                <a:ea typeface="Calibri" charset="0"/>
                <a:cs typeface="Calibri" charset="0"/>
              </a:rPr>
              <a:t>Filing plans in 2019</a:t>
            </a:r>
            <a:endParaRPr lang="en-US" sz="1600" strike="sngStrike" dirty="0">
              <a:solidFill>
                <a:schemeClr val="tx2"/>
              </a:solidFill>
              <a:latin typeface="Calibri" charset="0"/>
              <a:ea typeface="Calibri" charset="0"/>
              <a:cs typeface="Calibri" charset="0"/>
            </a:endParaRPr>
          </a:p>
        </p:txBody>
      </p:sp>
      <p:sp>
        <p:nvSpPr>
          <p:cNvPr id="14" name="Rectangle 13">
            <a:extLst>
              <a:ext uri="{FF2B5EF4-FFF2-40B4-BE49-F238E27FC236}">
                <a16:creationId xmlns:a16="http://schemas.microsoft.com/office/drawing/2014/main" id="{A531F5C5-96EE-4D01-8938-9691681A24CE}"/>
              </a:ext>
            </a:extLst>
          </p:cNvPr>
          <p:cNvSpPr/>
          <p:nvPr/>
        </p:nvSpPr>
        <p:spPr>
          <a:xfrm>
            <a:off x="326931" y="5909513"/>
            <a:ext cx="1617215" cy="79449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GB" dirty="0">
                <a:latin typeface="Calibri" charset="0"/>
                <a:ea typeface="Calibri" charset="0"/>
                <a:cs typeface="Calibri" charset="0"/>
              </a:rPr>
              <a:t>ABC/3TC/DTG</a:t>
            </a:r>
            <a:endParaRPr lang="en-GB" i="1" dirty="0">
              <a:latin typeface="Calibri" charset="0"/>
              <a:ea typeface="Calibri" charset="0"/>
              <a:cs typeface="Calibri" charset="0"/>
            </a:endParaRPr>
          </a:p>
        </p:txBody>
      </p:sp>
      <p:sp>
        <p:nvSpPr>
          <p:cNvPr id="15" name="Rectangle 14">
            <a:extLst>
              <a:ext uri="{FF2B5EF4-FFF2-40B4-BE49-F238E27FC236}">
                <a16:creationId xmlns:a16="http://schemas.microsoft.com/office/drawing/2014/main" id="{68304E10-C342-49F3-B075-BF4C5C6698B1}"/>
              </a:ext>
            </a:extLst>
          </p:cNvPr>
          <p:cNvSpPr/>
          <p:nvPr/>
        </p:nvSpPr>
        <p:spPr>
          <a:xfrm>
            <a:off x="2088858" y="5929390"/>
            <a:ext cx="6703881" cy="79449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20000"/>
              </a:lnSpc>
              <a:buFont typeface="Arial" charset="0"/>
              <a:buChar char="•"/>
            </a:pPr>
            <a:r>
              <a:rPr lang="en-US" dirty="0">
                <a:solidFill>
                  <a:schemeClr val="tx2"/>
                </a:solidFill>
                <a:latin typeface="Calibri" charset="0"/>
                <a:ea typeface="Calibri" charset="0"/>
                <a:cs typeface="Calibri" charset="0"/>
              </a:rPr>
              <a:t>Multiple companies interested in development, awaiting WHO recommendation on dosage</a:t>
            </a:r>
            <a:endParaRPr lang="en-US" strike="sngStrike" dirty="0">
              <a:solidFill>
                <a:schemeClr val="tx2"/>
              </a:solidFill>
              <a:latin typeface="Calibri" charset="0"/>
              <a:ea typeface="Calibri" charset="0"/>
              <a:cs typeface="Calibri" charset="0"/>
            </a:endParaRPr>
          </a:p>
        </p:txBody>
      </p:sp>
    </p:spTree>
    <p:extLst>
      <p:ext uri="{BB962C8B-B14F-4D97-AF65-F5344CB8AC3E}">
        <p14:creationId xmlns:p14="http://schemas.microsoft.com/office/powerpoint/2010/main" val="41401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58F17E-E62C-F744-AA40-29A51DE5A8FF}"/>
              </a:ext>
            </a:extLst>
          </p:cNvPr>
          <p:cNvSpPr>
            <a:spLocks noGrp="1"/>
          </p:cNvSpPr>
          <p:nvPr>
            <p:ph idx="1"/>
          </p:nvPr>
        </p:nvSpPr>
        <p:spPr>
          <a:xfrm>
            <a:off x="697241" y="1106905"/>
            <a:ext cx="8043701" cy="4603751"/>
          </a:xfrm>
        </p:spPr>
        <p:txBody>
          <a:bodyPr/>
          <a:lstStyle/>
          <a:p>
            <a:endParaRPr lang="en-US" dirty="0"/>
          </a:p>
          <a:p>
            <a:endParaRPr lang="en-US" dirty="0"/>
          </a:p>
          <a:p>
            <a:pPr marL="0" indent="0">
              <a:buNone/>
            </a:pPr>
            <a:r>
              <a:rPr lang="en-US" sz="3600" i="1" dirty="0"/>
              <a:t>Faster access to new optimized ARVs and development of needed adult and </a:t>
            </a:r>
            <a:r>
              <a:rPr lang="en-US" sz="3600" i="1" dirty="0" err="1"/>
              <a:t>paediatric</a:t>
            </a:r>
            <a:r>
              <a:rPr lang="en-US" sz="3600" i="1" dirty="0"/>
              <a:t> formulations contributes to the third 90, through access to optimized formulations that are better tolerated, lower treatment discontinuations, higher resistance barrier</a:t>
            </a:r>
          </a:p>
        </p:txBody>
      </p:sp>
      <p:sp>
        <p:nvSpPr>
          <p:cNvPr id="3" name="Title 2">
            <a:extLst>
              <a:ext uri="{FF2B5EF4-FFF2-40B4-BE49-F238E27FC236}">
                <a16:creationId xmlns:a16="http://schemas.microsoft.com/office/drawing/2014/main" id="{463FFE98-764F-364E-B594-DF3BABBC0E1D}"/>
              </a:ext>
            </a:extLst>
          </p:cNvPr>
          <p:cNvSpPr>
            <a:spLocks noGrp="1"/>
          </p:cNvSpPr>
          <p:nvPr>
            <p:ph type="title"/>
          </p:nvPr>
        </p:nvSpPr>
        <p:spPr/>
        <p:txBody>
          <a:bodyPr/>
          <a:lstStyle/>
          <a:p>
            <a:r>
              <a:rPr lang="en-US" sz="2800" b="1" dirty="0"/>
              <a:t>Impact on 90-90-90</a:t>
            </a:r>
          </a:p>
        </p:txBody>
      </p:sp>
    </p:spTree>
    <p:extLst>
      <p:ext uri="{BB962C8B-B14F-4D97-AF65-F5344CB8AC3E}">
        <p14:creationId xmlns:p14="http://schemas.microsoft.com/office/powerpoint/2010/main" val="312905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0960" y="2048476"/>
            <a:ext cx="8043701" cy="1662431"/>
          </a:xfrm>
        </p:spPr>
        <p:txBody>
          <a:bodyPr/>
          <a:lstStyle/>
          <a:p>
            <a:pPr marL="0" indent="0" algn="ctr">
              <a:buNone/>
            </a:pPr>
            <a:endParaRPr lang="en-US" dirty="0">
              <a:latin typeface="+mn-lt"/>
            </a:endParaRPr>
          </a:p>
          <a:p>
            <a:pPr marL="0" indent="0" algn="ctr">
              <a:buNone/>
            </a:pPr>
            <a:r>
              <a:rPr lang="en-US" sz="2000" dirty="0">
                <a:solidFill>
                  <a:schemeClr val="tx1"/>
                </a:solidFill>
                <a:latin typeface="+mn-lt"/>
              </a:rPr>
              <a:t>The MPP’s HIV, TB and hepatitis C activities are fully funded by:</a:t>
            </a:r>
          </a:p>
        </p:txBody>
      </p:sp>
      <p:pic>
        <p:nvPicPr>
          <p:cNvPr id="5" name="Picture 4"/>
          <p:cNvPicPr>
            <a:picLocks noChangeAspect="1"/>
          </p:cNvPicPr>
          <p:nvPr/>
        </p:nvPicPr>
        <p:blipFill>
          <a:blip r:embed="rId3"/>
          <a:stretch>
            <a:fillRect/>
          </a:stretch>
        </p:blipFill>
        <p:spPr>
          <a:xfrm>
            <a:off x="2340058" y="3089220"/>
            <a:ext cx="4485504" cy="1827428"/>
          </a:xfrm>
          <a:prstGeom prst="rect">
            <a:avLst/>
          </a:prstGeom>
        </p:spPr>
      </p:pic>
    </p:spTree>
    <p:extLst>
      <p:ext uri="{BB962C8B-B14F-4D97-AF65-F5344CB8AC3E}">
        <p14:creationId xmlns:p14="http://schemas.microsoft.com/office/powerpoint/2010/main" val="2938322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b="1" dirty="0"/>
              <a:t>Thank you</a:t>
            </a:r>
          </a:p>
        </p:txBody>
      </p:sp>
      <p:sp>
        <p:nvSpPr>
          <p:cNvPr id="5" name="Subtitle 4"/>
          <p:cNvSpPr>
            <a:spLocks noGrp="1"/>
          </p:cNvSpPr>
          <p:nvPr>
            <p:ph type="subTitle" idx="1"/>
          </p:nvPr>
        </p:nvSpPr>
        <p:spPr/>
        <p:txBody>
          <a:bodyPr/>
          <a:lstStyle/>
          <a:p>
            <a:pPr algn="ctr"/>
            <a:r>
              <a:rPr lang="en-US" dirty="0" err="1"/>
              <a:t>www.medicinespatentpool.org</a:t>
            </a:r>
            <a:endParaRPr lang="en-US" dirty="0"/>
          </a:p>
          <a:p>
            <a:pPr algn="ctr"/>
            <a:endParaRPr lang="en-US" dirty="0"/>
          </a:p>
          <a:p>
            <a:pPr algn="ctr"/>
            <a:r>
              <a:rPr lang="en-US" dirty="0" err="1"/>
              <a:t>www.medspal.org</a:t>
            </a:r>
            <a:endParaRPr lang="en-US" dirty="0"/>
          </a:p>
          <a:p>
            <a:pPr algn="ctr"/>
            <a:endParaRPr lang="en-US" dirty="0"/>
          </a:p>
          <a:p>
            <a:pPr algn="ctr"/>
            <a:r>
              <a:rPr lang="en-US" dirty="0"/>
              <a:t>@</a:t>
            </a:r>
            <a:r>
              <a:rPr lang="en-US" dirty="0" err="1"/>
              <a:t>MedsPatentPool</a:t>
            </a:r>
            <a:endParaRPr lang="en-US" dirty="0"/>
          </a:p>
        </p:txBody>
      </p:sp>
    </p:spTree>
    <p:extLst>
      <p:ext uri="{BB962C8B-B14F-4D97-AF65-F5344CB8AC3E}">
        <p14:creationId xmlns:p14="http://schemas.microsoft.com/office/powerpoint/2010/main" val="406123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Innovation in HIV treatment</a:t>
            </a:r>
          </a:p>
        </p:txBody>
      </p:sp>
      <p:sp>
        <p:nvSpPr>
          <p:cNvPr id="3" name="Content Placeholder 2"/>
          <p:cNvSpPr>
            <a:spLocks noGrp="1"/>
          </p:cNvSpPr>
          <p:nvPr>
            <p:ph idx="1"/>
          </p:nvPr>
        </p:nvSpPr>
        <p:spPr>
          <a:xfrm>
            <a:off x="681199" y="1058778"/>
            <a:ext cx="8043701" cy="4603751"/>
          </a:xfrm>
        </p:spPr>
        <p:txBody>
          <a:bodyPr/>
          <a:lstStyle/>
          <a:p>
            <a:r>
              <a:rPr lang="en-US" dirty="0"/>
              <a:t>HIV treatment has witnessed innovation on a major scale</a:t>
            </a:r>
          </a:p>
          <a:p>
            <a:endParaRPr lang="en-US" sz="1600" dirty="0"/>
          </a:p>
          <a:p>
            <a:r>
              <a:rPr lang="en-US" dirty="0"/>
              <a:t>Over 30</a:t>
            </a:r>
            <a:r>
              <a:rPr lang="en-US" sz="2800" dirty="0"/>
              <a:t> new antiretrovirals (ARVs) developed for the treatment of HIV since 1983</a:t>
            </a:r>
          </a:p>
          <a:p>
            <a:endParaRPr lang="en-US" sz="1600" dirty="0"/>
          </a:p>
          <a:p>
            <a:r>
              <a:rPr lang="en-US" sz="2800" dirty="0"/>
              <a:t>Several “fixed dose combinations” developed that contain 3 or 4 ARVs in one single pill</a:t>
            </a:r>
          </a:p>
          <a:p>
            <a:endParaRPr lang="en-US" sz="1600" dirty="0"/>
          </a:p>
          <a:p>
            <a:r>
              <a:rPr lang="en-US" dirty="0"/>
              <a:t>New medicines under development, including new mechanisms of action, new delivery systems, long acting formulations, implants, monoclonal antibodies, etc.</a:t>
            </a:r>
          </a:p>
          <a:p>
            <a:endParaRPr lang="en-US" dirty="0"/>
          </a:p>
          <a:p>
            <a:endParaRPr lang="en-US" sz="2800" dirty="0"/>
          </a:p>
        </p:txBody>
      </p:sp>
    </p:spTree>
    <p:extLst>
      <p:ext uri="{BB962C8B-B14F-4D97-AF65-F5344CB8AC3E}">
        <p14:creationId xmlns:p14="http://schemas.microsoft.com/office/powerpoint/2010/main" val="271378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CB7C41-1001-2C46-831A-025F56580D21}"/>
              </a:ext>
            </a:extLst>
          </p:cNvPr>
          <p:cNvSpPr>
            <a:spLocks noGrp="1"/>
          </p:cNvSpPr>
          <p:nvPr>
            <p:ph type="ctrTitle"/>
          </p:nvPr>
        </p:nvSpPr>
        <p:spPr/>
        <p:txBody>
          <a:bodyPr/>
          <a:lstStyle/>
          <a:p>
            <a:r>
              <a:rPr lang="en-US" b="1" dirty="0" err="1"/>
              <a:t>IMpact</a:t>
            </a:r>
            <a:r>
              <a:rPr lang="en-US" b="1" dirty="0"/>
              <a:t> in terms of treatment affordability</a:t>
            </a:r>
          </a:p>
        </p:txBody>
      </p:sp>
    </p:spTree>
    <p:extLst>
      <p:ext uri="{BB962C8B-B14F-4D97-AF65-F5344CB8AC3E}">
        <p14:creationId xmlns:p14="http://schemas.microsoft.com/office/powerpoint/2010/main" val="255647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FUNDING to procure ARVs</a:t>
            </a:r>
          </a:p>
        </p:txBody>
      </p:sp>
      <p:sp>
        <p:nvSpPr>
          <p:cNvPr id="3" name="Text Placeholder 2"/>
          <p:cNvSpPr>
            <a:spLocks noGrp="1"/>
          </p:cNvSpPr>
          <p:nvPr>
            <p:ph type="body" idx="1"/>
          </p:nvPr>
        </p:nvSpPr>
        <p:spPr>
          <a:xfrm>
            <a:off x="481263" y="1406148"/>
            <a:ext cx="7940842" cy="4838700"/>
          </a:xfrm>
        </p:spPr>
        <p:txBody>
          <a:bodyPr/>
          <a:lstStyle/>
          <a:p>
            <a:r>
              <a:rPr lang="en-US" b="1" dirty="0"/>
              <a:t>Today:</a:t>
            </a:r>
          </a:p>
          <a:p>
            <a:endParaRPr lang="en-US" b="1" dirty="0"/>
          </a:p>
          <a:p>
            <a:pPr marL="380990" indent="-380990">
              <a:buFont typeface="Arial" charset="0"/>
              <a:buChar char="•"/>
            </a:pPr>
            <a:r>
              <a:rPr lang="en-US" sz="2400" dirty="0"/>
              <a:t>21.7 million people on treatment worldwide of which at least </a:t>
            </a:r>
            <a:r>
              <a:rPr lang="en-US" b="1" dirty="0"/>
              <a:t>19 million people </a:t>
            </a:r>
            <a:r>
              <a:rPr lang="en-US" sz="2400" dirty="0"/>
              <a:t>in low and middle-income countries (based on UNAIDS data )</a:t>
            </a:r>
          </a:p>
          <a:p>
            <a:pPr marL="380990" indent="-380990">
              <a:buFont typeface="Arial" charset="0"/>
              <a:buChar char="•"/>
            </a:pPr>
            <a:r>
              <a:rPr lang="en-US" sz="2400" dirty="0"/>
              <a:t>At approximately </a:t>
            </a:r>
            <a:r>
              <a:rPr lang="en-US" b="1" dirty="0"/>
              <a:t>USD 85 </a:t>
            </a:r>
            <a:r>
              <a:rPr lang="en-US" sz="2400" dirty="0"/>
              <a:t>per patient per year for 1</a:t>
            </a:r>
            <a:r>
              <a:rPr lang="en-US" sz="2400" baseline="30000" dirty="0"/>
              <a:t>st</a:t>
            </a:r>
            <a:r>
              <a:rPr lang="en-US" sz="2400" dirty="0"/>
              <a:t> line (WHO GPRM; Global Fund) *</a:t>
            </a:r>
          </a:p>
          <a:p>
            <a:pPr marL="380990" indent="-380990">
              <a:buFont typeface="Arial" charset="0"/>
              <a:buChar char="•"/>
            </a:pPr>
            <a:r>
              <a:rPr lang="en-US" sz="2400" dirty="0"/>
              <a:t>Spending on ARVs in LMICs is estimated at approximately </a:t>
            </a:r>
            <a:r>
              <a:rPr lang="en-US" b="1" dirty="0"/>
              <a:t>USD 2 billion</a:t>
            </a:r>
          </a:p>
          <a:p>
            <a:endParaRPr lang="en-US" sz="1333" dirty="0"/>
          </a:p>
          <a:p>
            <a:r>
              <a:rPr lang="en-US" dirty="0"/>
              <a:t> </a:t>
            </a:r>
          </a:p>
        </p:txBody>
      </p:sp>
      <p:sp>
        <p:nvSpPr>
          <p:cNvPr id="4" name="TextBox 3">
            <a:extLst>
              <a:ext uri="{FF2B5EF4-FFF2-40B4-BE49-F238E27FC236}">
                <a16:creationId xmlns:a16="http://schemas.microsoft.com/office/drawing/2014/main" id="{9DDF3C34-23BD-7E4E-8FA2-C330D00722B9}"/>
              </a:ext>
            </a:extLst>
          </p:cNvPr>
          <p:cNvSpPr txBox="1"/>
          <p:nvPr/>
        </p:nvSpPr>
        <p:spPr>
          <a:xfrm>
            <a:off x="481263" y="6151970"/>
            <a:ext cx="8405562" cy="646331"/>
          </a:xfrm>
          <a:prstGeom prst="rect">
            <a:avLst/>
          </a:prstGeom>
          <a:noFill/>
        </p:spPr>
        <p:txBody>
          <a:bodyPr wrap="square" rtlCol="0">
            <a:spAutoFit/>
          </a:bodyPr>
          <a:lstStyle/>
          <a:p>
            <a:r>
              <a:rPr lang="en-US" dirty="0">
                <a:solidFill>
                  <a:schemeClr val="tx1">
                    <a:lumMod val="75000"/>
                    <a:lumOff val="25000"/>
                  </a:schemeClr>
                </a:solidFill>
              </a:rPr>
              <a:t>* Some countries procure at higher prices and 2</a:t>
            </a:r>
            <a:r>
              <a:rPr lang="en-US" baseline="30000" dirty="0">
                <a:solidFill>
                  <a:schemeClr val="tx1">
                    <a:lumMod val="75000"/>
                    <a:lumOff val="25000"/>
                  </a:schemeClr>
                </a:solidFill>
              </a:rPr>
              <a:t>nd</a:t>
            </a:r>
            <a:r>
              <a:rPr lang="en-US" dirty="0">
                <a:solidFill>
                  <a:schemeClr val="tx1">
                    <a:lumMod val="75000"/>
                    <a:lumOff val="25000"/>
                  </a:schemeClr>
                </a:solidFill>
              </a:rPr>
              <a:t> and 3</a:t>
            </a:r>
            <a:r>
              <a:rPr lang="en-US" baseline="30000" dirty="0">
                <a:solidFill>
                  <a:schemeClr val="tx1">
                    <a:lumMod val="75000"/>
                    <a:lumOff val="25000"/>
                  </a:schemeClr>
                </a:solidFill>
              </a:rPr>
              <a:t>rd</a:t>
            </a:r>
            <a:r>
              <a:rPr lang="en-US" dirty="0">
                <a:solidFill>
                  <a:schemeClr val="tx1">
                    <a:lumMod val="75000"/>
                    <a:lumOff val="25000"/>
                  </a:schemeClr>
                </a:solidFill>
              </a:rPr>
              <a:t> line ARVS are more expensive </a:t>
            </a:r>
          </a:p>
        </p:txBody>
      </p:sp>
    </p:spTree>
    <p:extLst>
      <p:ext uri="{BB962C8B-B14F-4D97-AF65-F5344CB8AC3E}">
        <p14:creationId xmlns:p14="http://schemas.microsoft.com/office/powerpoint/2010/main" val="4098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33530-E9EE-3943-B4B3-3A5B4B5023DB}"/>
              </a:ext>
            </a:extLst>
          </p:cNvPr>
          <p:cNvSpPr>
            <a:spLocks noGrp="1"/>
          </p:cNvSpPr>
          <p:nvPr>
            <p:ph type="body" idx="1"/>
          </p:nvPr>
        </p:nvSpPr>
        <p:spPr>
          <a:xfrm>
            <a:off x="502024" y="1058779"/>
            <a:ext cx="8046413" cy="4838700"/>
          </a:xfrm>
        </p:spPr>
        <p:txBody>
          <a:bodyPr/>
          <a:lstStyle/>
          <a:p>
            <a:r>
              <a:rPr lang="en-US" b="1" dirty="0"/>
              <a:t>Without generic manufacturers (hypothetical):</a:t>
            </a:r>
          </a:p>
          <a:p>
            <a:endParaRPr lang="en-US" sz="1600" b="1" dirty="0"/>
          </a:p>
          <a:p>
            <a:pPr marL="342900" indent="-342900">
              <a:buFont typeface="Arial" panose="020B0604020202020204" pitchFamily="34" charset="0"/>
              <a:buChar char="•"/>
            </a:pPr>
            <a:r>
              <a:rPr lang="en-US" sz="2400" b="1" dirty="0"/>
              <a:t>Scenario 1</a:t>
            </a:r>
            <a:r>
              <a:rPr lang="en-US" sz="2400" dirty="0"/>
              <a:t>: at US$ 10,439 </a:t>
            </a:r>
            <a:r>
              <a:rPr lang="en-US" sz="2400" dirty="0">
                <a:solidFill>
                  <a:schemeClr val="tx1">
                    <a:lumMod val="75000"/>
                    <a:lumOff val="25000"/>
                  </a:schemeClr>
                </a:solidFill>
              </a:rPr>
              <a:t>per patient per year*</a:t>
            </a:r>
            <a:br>
              <a:rPr lang="en-US" sz="2400" dirty="0">
                <a:solidFill>
                  <a:schemeClr val="tx1">
                    <a:lumMod val="75000"/>
                    <a:lumOff val="25000"/>
                  </a:schemeClr>
                </a:solidFill>
              </a:rPr>
            </a:br>
            <a:r>
              <a:rPr lang="en-US" sz="2400" dirty="0">
                <a:solidFill>
                  <a:schemeClr val="tx1">
                    <a:lumMod val="75000"/>
                    <a:lumOff val="25000"/>
                  </a:schemeClr>
                </a:solidFill>
              </a:rPr>
              <a:t>(</a:t>
            </a:r>
            <a:r>
              <a:rPr lang="en-US" sz="2400" dirty="0"/>
              <a:t>lowest originator price in year 2000):</a:t>
            </a:r>
            <a:br>
              <a:rPr lang="en-US" sz="2400" dirty="0"/>
            </a:br>
            <a:r>
              <a:rPr lang="en-US" sz="2400" dirty="0"/>
              <a:t>we would need </a:t>
            </a:r>
            <a:r>
              <a:rPr lang="en-US" sz="2400" b="1" dirty="0"/>
              <a:t>US$ 198 billion </a:t>
            </a:r>
            <a:r>
              <a:rPr lang="en-US" sz="2400" dirty="0"/>
              <a:t>to procure medicines for the same number of people in LMICs</a:t>
            </a:r>
            <a:endParaRPr lang="en-US" sz="2400" b="1" dirty="0"/>
          </a:p>
          <a:p>
            <a:endParaRPr lang="en-US" sz="1400" b="1" dirty="0"/>
          </a:p>
          <a:p>
            <a:pPr marL="342900" indent="-342900">
              <a:buFont typeface="Arial" panose="020B0604020202020204" pitchFamily="34" charset="0"/>
              <a:buChar char="•"/>
            </a:pPr>
            <a:r>
              <a:rPr lang="en-US" sz="2400" b="1" dirty="0"/>
              <a:t>Scenario 2</a:t>
            </a:r>
            <a:r>
              <a:rPr lang="en-US" sz="2400" dirty="0"/>
              <a:t>: at US$ 613 per patient per year*</a:t>
            </a:r>
            <a:br>
              <a:rPr lang="en-US" sz="2400" dirty="0"/>
            </a:br>
            <a:r>
              <a:rPr lang="en-US" sz="2400" dirty="0"/>
              <a:t>(lowest originator price in 2017):</a:t>
            </a:r>
            <a:br>
              <a:rPr lang="en-US" sz="2400" dirty="0"/>
            </a:br>
            <a:r>
              <a:rPr lang="en-US" sz="2400" dirty="0"/>
              <a:t>we would need </a:t>
            </a:r>
            <a:r>
              <a:rPr lang="en-US" sz="2400" b="1" dirty="0"/>
              <a:t>US$ 11.6 billion </a:t>
            </a:r>
            <a:r>
              <a:rPr lang="en-US" sz="2400" dirty="0"/>
              <a:t>to procure medicines for the same number of people in LMICs</a:t>
            </a:r>
            <a:br>
              <a:rPr lang="en-US" sz="2400" dirty="0"/>
            </a:br>
            <a:r>
              <a:rPr lang="en-US" sz="2400" dirty="0"/>
              <a:t>or…</a:t>
            </a:r>
            <a:br>
              <a:rPr lang="en-US" sz="2400" dirty="0"/>
            </a:br>
            <a:r>
              <a:rPr lang="en-US" sz="2400" dirty="0"/>
              <a:t>if we only have USD 2 billion we would only be able to procure ARVs for approximately </a:t>
            </a:r>
            <a:r>
              <a:rPr lang="en-US" sz="2400" b="1" dirty="0"/>
              <a:t>3.3 million people</a:t>
            </a:r>
            <a:r>
              <a:rPr lang="en-US" sz="2400" dirty="0"/>
              <a:t> in LMICs</a:t>
            </a:r>
            <a:endParaRPr lang="en-US" sz="2400" b="1" dirty="0"/>
          </a:p>
          <a:p>
            <a:endParaRPr lang="en-US" sz="1000" dirty="0"/>
          </a:p>
          <a:p>
            <a:r>
              <a:rPr lang="en-US" sz="1100" dirty="0"/>
              <a:t>* MSF, Untangling the Web (2010) and MSF, HIV &amp; Opportunistic  Infection Treatment:  Spotlight On Access Gaps (2017)</a:t>
            </a:r>
          </a:p>
          <a:p>
            <a:endParaRPr lang="en-US" b="1" dirty="0"/>
          </a:p>
        </p:txBody>
      </p:sp>
      <p:sp>
        <p:nvSpPr>
          <p:cNvPr id="3" name="Title 2">
            <a:extLst>
              <a:ext uri="{FF2B5EF4-FFF2-40B4-BE49-F238E27FC236}">
                <a16:creationId xmlns:a16="http://schemas.microsoft.com/office/drawing/2014/main" id="{9C6DF6C8-FD61-074E-89DE-CACB7B5A9B7D}"/>
              </a:ext>
            </a:extLst>
          </p:cNvPr>
          <p:cNvSpPr>
            <a:spLocks noGrp="1"/>
          </p:cNvSpPr>
          <p:nvPr>
            <p:ph type="title"/>
          </p:nvPr>
        </p:nvSpPr>
        <p:spPr/>
        <p:txBody>
          <a:bodyPr/>
          <a:lstStyle/>
          <a:p>
            <a:r>
              <a:rPr lang="en-US" sz="2800" dirty="0"/>
              <a:t>Funding to procure treatment</a:t>
            </a:r>
          </a:p>
        </p:txBody>
      </p:sp>
    </p:spTree>
    <p:extLst>
      <p:ext uri="{BB962C8B-B14F-4D97-AF65-F5344CB8AC3E}">
        <p14:creationId xmlns:p14="http://schemas.microsoft.com/office/powerpoint/2010/main" val="918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1" y="1187116"/>
            <a:ext cx="8436142" cy="4838700"/>
          </a:xfrm>
        </p:spPr>
        <p:txBody>
          <a:bodyPr/>
          <a:lstStyle/>
          <a:p>
            <a:pPr marL="380990" indent="-380990">
              <a:buFont typeface="Arial" charset="0"/>
              <a:buChar char="•"/>
            </a:pPr>
            <a:r>
              <a:rPr lang="en-US" sz="2400" b="1" dirty="0">
                <a:solidFill>
                  <a:schemeClr val="tx1">
                    <a:lumMod val="75000"/>
                    <a:lumOff val="25000"/>
                  </a:schemeClr>
                </a:solidFill>
              </a:rPr>
              <a:t>Many factors contributed to large price reductions for ARVs</a:t>
            </a:r>
            <a:r>
              <a:rPr lang="en-US" sz="2400" dirty="0">
                <a:solidFill>
                  <a:schemeClr val="tx1">
                    <a:lumMod val="75000"/>
                    <a:lumOff val="25000"/>
                  </a:schemeClr>
                </a:solidFill>
              </a:rPr>
              <a:t> </a:t>
            </a:r>
            <a:r>
              <a:rPr lang="en-US" sz="2400" b="1" dirty="0">
                <a:solidFill>
                  <a:schemeClr val="tx1">
                    <a:lumMod val="75000"/>
                    <a:lumOff val="25000"/>
                  </a:schemeClr>
                </a:solidFill>
              </a:rPr>
              <a:t>through generic competition </a:t>
            </a:r>
            <a:r>
              <a:rPr lang="en-US" sz="2400" dirty="0">
                <a:solidFill>
                  <a:schemeClr val="tx1">
                    <a:lumMod val="75000"/>
                    <a:lumOff val="25000"/>
                  </a:schemeClr>
                </a:solidFill>
              </a:rPr>
              <a:t>enabling treatment scale up (donor funding, strong activism, development of national programs, political will, patent laws, generic manufacturers’ ability to make quality-assured treatments, etc.)</a:t>
            </a:r>
          </a:p>
          <a:p>
            <a:pPr marL="380990" indent="-380990">
              <a:buFont typeface="Arial" charset="0"/>
              <a:buChar char="•"/>
            </a:pPr>
            <a:endParaRPr lang="en-US" sz="2400" b="1" dirty="0">
              <a:solidFill>
                <a:schemeClr val="tx1">
                  <a:lumMod val="75000"/>
                  <a:lumOff val="25000"/>
                </a:schemeClr>
              </a:solidFill>
            </a:endParaRPr>
          </a:p>
          <a:p>
            <a:pPr marL="380990" indent="-380990">
              <a:buFont typeface="Arial" charset="0"/>
              <a:buChar char="•"/>
            </a:pPr>
            <a:r>
              <a:rPr lang="en-US" sz="2400" dirty="0">
                <a:solidFill>
                  <a:schemeClr val="tx1">
                    <a:lumMod val="75000"/>
                    <a:lumOff val="25000"/>
                  </a:schemeClr>
                </a:solidFill>
              </a:rPr>
              <a:t>One key mechanism has been </a:t>
            </a:r>
            <a:r>
              <a:rPr lang="en-US" sz="2400" b="1" dirty="0">
                <a:solidFill>
                  <a:schemeClr val="tx1">
                    <a:lumMod val="75000"/>
                    <a:lumOff val="25000"/>
                  </a:schemeClr>
                </a:solidFill>
              </a:rPr>
              <a:t>access oriented licensing</a:t>
            </a:r>
            <a:r>
              <a:rPr lang="en-US" sz="2400" dirty="0">
                <a:solidFill>
                  <a:schemeClr val="tx1">
                    <a:lumMod val="75000"/>
                    <a:lumOff val="25000"/>
                  </a:schemeClr>
                </a:solidFill>
              </a:rPr>
              <a:t> which has increasingly become the norm in HIV</a:t>
            </a:r>
          </a:p>
          <a:p>
            <a:pPr marL="380990" indent="-380990">
              <a:buFont typeface="Arial" charset="0"/>
              <a:buChar char="•"/>
            </a:pPr>
            <a:endParaRPr lang="en-US" sz="2400" dirty="0">
              <a:solidFill>
                <a:schemeClr val="tx1">
                  <a:lumMod val="75000"/>
                  <a:lumOff val="25000"/>
                </a:schemeClr>
              </a:solidFill>
            </a:endParaRPr>
          </a:p>
          <a:p>
            <a:pPr marL="380990" indent="-380990">
              <a:buFont typeface="Arial" charset="0"/>
              <a:buChar char="•"/>
            </a:pPr>
            <a:r>
              <a:rPr lang="en-US" sz="2400" dirty="0">
                <a:solidFill>
                  <a:schemeClr val="tx1">
                    <a:lumMod val="75000"/>
                    <a:lumOff val="25000"/>
                  </a:schemeClr>
                </a:solidFill>
              </a:rPr>
              <a:t>Access-oriented </a:t>
            </a:r>
            <a:r>
              <a:rPr lang="en-US" sz="2400" dirty="0" err="1">
                <a:solidFill>
                  <a:schemeClr val="tx1">
                    <a:lumMod val="75000"/>
                    <a:lumOff val="25000"/>
                  </a:schemeClr>
                </a:solidFill>
              </a:rPr>
              <a:t>licences</a:t>
            </a:r>
            <a:r>
              <a:rPr lang="en-US" sz="2400" dirty="0">
                <a:solidFill>
                  <a:schemeClr val="tx1">
                    <a:lumMod val="75000"/>
                    <a:lumOff val="25000"/>
                  </a:schemeClr>
                </a:solidFill>
              </a:rPr>
              <a:t> are </a:t>
            </a:r>
            <a:r>
              <a:rPr lang="en-US" sz="2400" b="1" dirty="0">
                <a:solidFill>
                  <a:schemeClr val="tx1">
                    <a:lumMod val="75000"/>
                    <a:lumOff val="25000"/>
                  </a:schemeClr>
                </a:solidFill>
              </a:rPr>
              <a:t>agreements with the patent holders </a:t>
            </a:r>
            <a:r>
              <a:rPr lang="en-US" sz="2400" dirty="0">
                <a:solidFill>
                  <a:schemeClr val="tx1">
                    <a:lumMod val="75000"/>
                    <a:lumOff val="25000"/>
                  </a:schemeClr>
                </a:solidFill>
              </a:rPr>
              <a:t>that allow multiple manufacturers to make </a:t>
            </a:r>
            <a:r>
              <a:rPr lang="en-US" sz="2400" b="1" dirty="0">
                <a:solidFill>
                  <a:schemeClr val="tx1">
                    <a:lumMod val="75000"/>
                    <a:lumOff val="25000"/>
                  </a:schemeClr>
                </a:solidFill>
              </a:rPr>
              <a:t>generic versions of patented medicines </a:t>
            </a:r>
            <a:r>
              <a:rPr lang="en-US" sz="2400" dirty="0">
                <a:solidFill>
                  <a:schemeClr val="tx1">
                    <a:lumMod val="75000"/>
                    <a:lumOff val="25000"/>
                  </a:schemeClr>
                </a:solidFill>
              </a:rPr>
              <a:t>and supply large number of LMICs.  </a:t>
            </a:r>
          </a:p>
          <a:p>
            <a:pPr marL="380990" indent="-380990">
              <a:buFont typeface="Arial" charset="0"/>
              <a:buChar char="•"/>
            </a:pPr>
            <a:endParaRPr lang="en-US" sz="2400" dirty="0">
              <a:solidFill>
                <a:schemeClr val="tx1">
                  <a:lumMod val="75000"/>
                  <a:lumOff val="25000"/>
                </a:schemeClr>
              </a:solidFill>
            </a:endParaRPr>
          </a:p>
          <a:p>
            <a:pPr marL="380990" indent="-380990">
              <a:buFont typeface="Arial" charset="0"/>
              <a:buChar char="•"/>
            </a:pPr>
            <a:endParaRPr lang="en-US" sz="2400" dirty="0">
              <a:solidFill>
                <a:schemeClr val="tx1">
                  <a:lumMod val="75000"/>
                  <a:lumOff val="25000"/>
                </a:schemeClr>
              </a:solidFill>
            </a:endParaRPr>
          </a:p>
          <a:p>
            <a:pPr marL="380990" indent="-380990">
              <a:buFont typeface="Arial" charset="0"/>
              <a:buChar char="•"/>
            </a:pPr>
            <a:endParaRPr lang="en-US" sz="2400" b="1" dirty="0">
              <a:solidFill>
                <a:srgbClr val="0070C0"/>
              </a:solidFill>
            </a:endParaRPr>
          </a:p>
        </p:txBody>
      </p:sp>
      <p:sp>
        <p:nvSpPr>
          <p:cNvPr id="3" name="Title 2"/>
          <p:cNvSpPr>
            <a:spLocks noGrp="1"/>
          </p:cNvSpPr>
          <p:nvPr>
            <p:ph type="title"/>
          </p:nvPr>
        </p:nvSpPr>
        <p:spPr/>
        <p:txBody>
          <a:bodyPr/>
          <a:lstStyle/>
          <a:p>
            <a:r>
              <a:rPr lang="en-US" dirty="0"/>
              <a:t>Access oriented licensing to </a:t>
            </a:r>
            <a:br>
              <a:rPr lang="en-US" dirty="0"/>
            </a:br>
            <a:r>
              <a:rPr lang="en-US" dirty="0"/>
              <a:t>enable generic competition</a:t>
            </a:r>
          </a:p>
        </p:txBody>
      </p:sp>
    </p:spTree>
    <p:extLst>
      <p:ext uri="{BB962C8B-B14F-4D97-AF65-F5344CB8AC3E}">
        <p14:creationId xmlns:p14="http://schemas.microsoft.com/office/powerpoint/2010/main" val="225452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3653" y="1181566"/>
            <a:ext cx="1073685" cy="461665"/>
          </a:xfrm>
          <a:prstGeom prst="rect">
            <a:avLst/>
          </a:prstGeom>
          <a:noFill/>
        </p:spPr>
        <p:txBody>
          <a:bodyPr wrap="square" rtlCol="0">
            <a:spAutoFit/>
          </a:bodyPr>
          <a:lstStyle/>
          <a:p>
            <a:pPr algn="ctr"/>
            <a:r>
              <a:rPr lang="en-US" sz="1200" b="1" kern="1200" dirty="0">
                <a:solidFill>
                  <a:srgbClr val="75C1C0"/>
                </a:solidFill>
                <a:latin typeface="Verdana"/>
                <a:cs typeface="Verdana"/>
              </a:rPr>
              <a:t>PATENT HOLDERS</a:t>
            </a:r>
          </a:p>
        </p:txBody>
      </p:sp>
      <p:sp>
        <p:nvSpPr>
          <p:cNvPr id="4" name="TextBox 3"/>
          <p:cNvSpPr txBox="1"/>
          <p:nvPr/>
        </p:nvSpPr>
        <p:spPr>
          <a:xfrm>
            <a:off x="1795048" y="2709152"/>
            <a:ext cx="833807" cy="276999"/>
          </a:xfrm>
          <a:prstGeom prst="rect">
            <a:avLst/>
          </a:prstGeom>
          <a:noFill/>
        </p:spPr>
        <p:txBody>
          <a:bodyPr wrap="none" rtlCol="0">
            <a:spAutoFit/>
          </a:bodyPr>
          <a:lstStyle/>
          <a:p>
            <a:r>
              <a:rPr lang="en-US" sz="1200" kern="1200" dirty="0">
                <a:solidFill>
                  <a:srgbClr val="75C1C0"/>
                </a:solidFill>
                <a:latin typeface="Verdana"/>
                <a:cs typeface="Verdana"/>
              </a:rPr>
              <a:t>Licences</a:t>
            </a:r>
          </a:p>
        </p:txBody>
      </p:sp>
      <p:pic>
        <p:nvPicPr>
          <p:cNvPr id="5" name="Picture 4" descr="nt seal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632" y="1830881"/>
            <a:ext cx="619185" cy="2404872"/>
          </a:xfrm>
          <a:prstGeom prst="rect">
            <a:avLst/>
          </a:prstGeom>
        </p:spPr>
      </p:pic>
      <p:cxnSp>
        <p:nvCxnSpPr>
          <p:cNvPr id="6" name="Straight Connector 5"/>
          <p:cNvCxnSpPr/>
          <p:nvPr/>
        </p:nvCxnSpPr>
        <p:spPr>
          <a:xfrm>
            <a:off x="1836826" y="1830881"/>
            <a:ext cx="0" cy="2404872"/>
          </a:xfrm>
          <a:prstGeom prst="line">
            <a:avLst/>
          </a:prstGeom>
          <a:ln>
            <a:solidFill>
              <a:srgbClr val="75C1C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585489" y="1830881"/>
            <a:ext cx="251337" cy="0"/>
          </a:xfrm>
          <a:prstGeom prst="line">
            <a:avLst/>
          </a:prstGeom>
          <a:ln>
            <a:solidFill>
              <a:srgbClr val="75C1C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585489" y="4221442"/>
            <a:ext cx="251337" cy="0"/>
          </a:xfrm>
          <a:prstGeom prst="line">
            <a:avLst/>
          </a:prstGeom>
          <a:ln>
            <a:solidFill>
              <a:srgbClr val="75C1C0"/>
            </a:solidFill>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836826" y="3065188"/>
            <a:ext cx="792029" cy="0"/>
          </a:xfrm>
          <a:prstGeom prst="straightConnector1">
            <a:avLst/>
          </a:prstGeom>
          <a:ln>
            <a:solidFill>
              <a:srgbClr val="75C1C0"/>
            </a:solidFill>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9" descr="MPPF-LOGO hopeully rgb.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0604" y="2497838"/>
            <a:ext cx="2114012" cy="1134700"/>
          </a:xfrm>
          <a:prstGeom prst="rect">
            <a:avLst/>
          </a:prstGeom>
        </p:spPr>
      </p:pic>
      <p:pic>
        <p:nvPicPr>
          <p:cNvPr id="11" name="Picture 10"/>
          <p:cNvPicPr>
            <a:picLocks noChangeAspect="1"/>
          </p:cNvPicPr>
          <p:nvPr/>
        </p:nvPicPr>
        <p:blipFill>
          <a:blip r:embed="rId4"/>
          <a:stretch>
            <a:fillRect/>
          </a:stretch>
        </p:blipFill>
        <p:spPr>
          <a:xfrm>
            <a:off x="7752935" y="3744967"/>
            <a:ext cx="774700" cy="571500"/>
          </a:xfrm>
          <a:prstGeom prst="rect">
            <a:avLst/>
          </a:prstGeom>
        </p:spPr>
      </p:pic>
      <p:pic>
        <p:nvPicPr>
          <p:cNvPr id="12" name="Picture 11"/>
          <p:cNvPicPr>
            <a:picLocks noChangeAspect="1"/>
          </p:cNvPicPr>
          <p:nvPr/>
        </p:nvPicPr>
        <p:blipFill>
          <a:blip r:embed="rId4"/>
          <a:stretch>
            <a:fillRect/>
          </a:stretch>
        </p:blipFill>
        <p:spPr>
          <a:xfrm>
            <a:off x="7752935" y="2766245"/>
            <a:ext cx="774700" cy="571500"/>
          </a:xfrm>
          <a:prstGeom prst="rect">
            <a:avLst/>
          </a:prstGeom>
        </p:spPr>
      </p:pic>
      <p:pic>
        <p:nvPicPr>
          <p:cNvPr id="13" name="Picture 12"/>
          <p:cNvPicPr>
            <a:picLocks noChangeAspect="1"/>
          </p:cNvPicPr>
          <p:nvPr/>
        </p:nvPicPr>
        <p:blipFill>
          <a:blip r:embed="rId4"/>
          <a:stretch>
            <a:fillRect/>
          </a:stretch>
        </p:blipFill>
        <p:spPr>
          <a:xfrm>
            <a:off x="7752935" y="1830881"/>
            <a:ext cx="774700" cy="571500"/>
          </a:xfrm>
          <a:prstGeom prst="rect">
            <a:avLst/>
          </a:prstGeom>
        </p:spPr>
      </p:pic>
      <p:pic>
        <p:nvPicPr>
          <p:cNvPr id="14" name="Picture 13" descr="pill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5693" y="1830881"/>
            <a:ext cx="480974" cy="2404872"/>
          </a:xfrm>
          <a:prstGeom prst="rect">
            <a:avLst/>
          </a:prstGeom>
        </p:spPr>
      </p:pic>
      <p:sp>
        <p:nvSpPr>
          <p:cNvPr id="15" name="TextBox 14"/>
          <p:cNvSpPr txBox="1"/>
          <p:nvPr/>
        </p:nvSpPr>
        <p:spPr>
          <a:xfrm>
            <a:off x="4975533" y="2524486"/>
            <a:ext cx="833807" cy="461665"/>
          </a:xfrm>
          <a:prstGeom prst="rect">
            <a:avLst/>
          </a:prstGeom>
          <a:noFill/>
          <a:ln>
            <a:noFill/>
          </a:ln>
        </p:spPr>
        <p:txBody>
          <a:bodyPr wrap="none" rtlCol="0">
            <a:spAutoFit/>
          </a:bodyPr>
          <a:lstStyle/>
          <a:p>
            <a:r>
              <a:rPr lang="en-US" sz="1200" kern="1200" dirty="0">
                <a:solidFill>
                  <a:srgbClr val="34ADD9"/>
                </a:solidFill>
                <a:latin typeface="Verdana"/>
                <a:cs typeface="Verdana"/>
              </a:rPr>
              <a:t>Sub-</a:t>
            </a:r>
          </a:p>
          <a:p>
            <a:r>
              <a:rPr lang="en-US" sz="1200" kern="1200" dirty="0">
                <a:solidFill>
                  <a:srgbClr val="34ADD9"/>
                </a:solidFill>
                <a:latin typeface="Verdana"/>
                <a:cs typeface="Verdana"/>
              </a:rPr>
              <a:t>Licences</a:t>
            </a:r>
          </a:p>
        </p:txBody>
      </p:sp>
      <p:cxnSp>
        <p:nvCxnSpPr>
          <p:cNvPr id="16" name="Straight Arrow Connector 15"/>
          <p:cNvCxnSpPr/>
          <p:nvPr/>
        </p:nvCxnSpPr>
        <p:spPr>
          <a:xfrm>
            <a:off x="6678069" y="3056588"/>
            <a:ext cx="862508"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78069" y="2709152"/>
            <a:ext cx="935773" cy="276999"/>
          </a:xfrm>
          <a:prstGeom prst="rect">
            <a:avLst/>
          </a:prstGeom>
          <a:noFill/>
          <a:ln>
            <a:noFill/>
          </a:ln>
        </p:spPr>
        <p:txBody>
          <a:bodyPr wrap="none" rtlCol="0">
            <a:spAutoFit/>
          </a:bodyPr>
          <a:lstStyle/>
          <a:p>
            <a:r>
              <a:rPr lang="en-US" sz="1200" kern="1200" dirty="0">
                <a:solidFill>
                  <a:srgbClr val="000090"/>
                </a:solidFill>
                <a:latin typeface="Verdana"/>
                <a:cs typeface="Verdana"/>
              </a:rPr>
              <a:t>Medicines</a:t>
            </a:r>
          </a:p>
        </p:txBody>
      </p:sp>
      <p:cxnSp>
        <p:nvCxnSpPr>
          <p:cNvPr id="18" name="Straight Arrow Connector 17"/>
          <p:cNvCxnSpPr/>
          <p:nvPr/>
        </p:nvCxnSpPr>
        <p:spPr>
          <a:xfrm>
            <a:off x="6678069" y="2137224"/>
            <a:ext cx="862508"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678069" y="4016176"/>
            <a:ext cx="862508"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97407" y="1822735"/>
            <a:ext cx="0" cy="2404872"/>
          </a:xfrm>
          <a:prstGeom prst="line">
            <a:avLst/>
          </a:prstGeom>
          <a:ln>
            <a:solidFill>
              <a:srgbClr val="34ADD9"/>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746070" y="1822735"/>
            <a:ext cx="251337" cy="0"/>
          </a:xfrm>
          <a:prstGeom prst="line">
            <a:avLst/>
          </a:prstGeom>
          <a:ln>
            <a:solidFill>
              <a:srgbClr val="34ADD9"/>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746070" y="4213296"/>
            <a:ext cx="251337" cy="0"/>
          </a:xfrm>
          <a:prstGeom prst="line">
            <a:avLst/>
          </a:prstGeom>
          <a:ln>
            <a:solidFill>
              <a:srgbClr val="34ADD9"/>
            </a:solidFill>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997407" y="3057042"/>
            <a:ext cx="792029" cy="0"/>
          </a:xfrm>
          <a:prstGeom prst="straightConnector1">
            <a:avLst/>
          </a:prstGeom>
          <a:ln>
            <a:solidFill>
              <a:srgbClr val="34ADD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678069" y="1862752"/>
            <a:ext cx="0" cy="2404872"/>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426732" y="1862752"/>
            <a:ext cx="251337"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426732" y="4253313"/>
            <a:ext cx="251337"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746070" y="1181566"/>
            <a:ext cx="1846512" cy="461665"/>
          </a:xfrm>
          <a:prstGeom prst="rect">
            <a:avLst/>
          </a:prstGeom>
          <a:noFill/>
        </p:spPr>
        <p:txBody>
          <a:bodyPr wrap="square" rtlCol="0">
            <a:spAutoFit/>
          </a:bodyPr>
          <a:lstStyle/>
          <a:p>
            <a:pPr algn="ctr"/>
            <a:r>
              <a:rPr lang="en-US" sz="1200" b="1" kern="1200" dirty="0">
                <a:solidFill>
                  <a:srgbClr val="34ADD9"/>
                </a:solidFill>
                <a:latin typeface="Verdana"/>
                <a:cs typeface="Verdana"/>
              </a:rPr>
              <a:t>GENERIC MANUFACTURERS</a:t>
            </a:r>
          </a:p>
        </p:txBody>
      </p:sp>
      <p:sp>
        <p:nvSpPr>
          <p:cNvPr id="28" name="TextBox 27"/>
          <p:cNvSpPr txBox="1"/>
          <p:nvPr/>
        </p:nvSpPr>
        <p:spPr>
          <a:xfrm>
            <a:off x="7221811" y="894783"/>
            <a:ext cx="1857608" cy="1015663"/>
          </a:xfrm>
          <a:prstGeom prst="rect">
            <a:avLst/>
          </a:prstGeom>
          <a:noFill/>
        </p:spPr>
        <p:txBody>
          <a:bodyPr wrap="square" rtlCol="0">
            <a:spAutoFit/>
          </a:bodyPr>
          <a:lstStyle/>
          <a:p>
            <a:pPr algn="ctr"/>
            <a:r>
              <a:rPr lang="en-US" sz="1200" b="1" kern="1200" dirty="0">
                <a:solidFill>
                  <a:srgbClr val="000090"/>
                </a:solidFill>
                <a:latin typeface="Verdana"/>
                <a:cs typeface="Verdana"/>
              </a:rPr>
              <a:t>PEOPLE </a:t>
            </a:r>
            <a:r>
              <a:rPr lang="en-US" sz="1200" b="1" dirty="0">
                <a:solidFill>
                  <a:srgbClr val="000090"/>
                </a:solidFill>
                <a:latin typeface="Verdana"/>
                <a:cs typeface="Verdana"/>
              </a:rPr>
              <a:t>NEEDING ACCESS TO MEDICINES IN DEVELOPING COUNTRIES</a:t>
            </a:r>
            <a:endParaRPr lang="en-US" sz="1200" b="1" kern="1200" dirty="0">
              <a:solidFill>
                <a:srgbClr val="000090"/>
              </a:solidFill>
              <a:latin typeface="Verdana"/>
              <a:cs typeface="Verdana"/>
            </a:endParaRPr>
          </a:p>
        </p:txBody>
      </p:sp>
      <p:pic>
        <p:nvPicPr>
          <p:cNvPr id="29" name="Picture 28"/>
          <p:cNvPicPr>
            <a:picLocks noChangeAspect="1"/>
          </p:cNvPicPr>
          <p:nvPr/>
        </p:nvPicPr>
        <p:blipFill>
          <a:blip r:embed="rId6"/>
          <a:stretch>
            <a:fillRect/>
          </a:stretch>
        </p:blipFill>
        <p:spPr>
          <a:xfrm rot="16200000">
            <a:off x="3479226" y="2300710"/>
            <a:ext cx="1128866" cy="5496513"/>
          </a:xfrm>
          <a:prstGeom prst="rect">
            <a:avLst/>
          </a:prstGeom>
        </p:spPr>
      </p:pic>
      <p:sp>
        <p:nvSpPr>
          <p:cNvPr id="30" name="TextBox 29"/>
          <p:cNvSpPr txBox="1"/>
          <p:nvPr/>
        </p:nvSpPr>
        <p:spPr>
          <a:xfrm>
            <a:off x="3618890" y="4942029"/>
            <a:ext cx="1155726" cy="276999"/>
          </a:xfrm>
          <a:prstGeom prst="rect">
            <a:avLst/>
          </a:prstGeom>
          <a:noFill/>
        </p:spPr>
        <p:txBody>
          <a:bodyPr wrap="square" rtlCol="0">
            <a:spAutoFit/>
          </a:bodyPr>
          <a:lstStyle/>
          <a:p>
            <a:r>
              <a:rPr lang="en-US" sz="1200" b="1" kern="1200" dirty="0">
                <a:solidFill>
                  <a:srgbClr val="34ADD9"/>
                </a:solidFill>
                <a:latin typeface="Arial" pitchFamily="34" charset="0"/>
                <a:cs typeface="Arial" pitchFamily="34" charset="0"/>
              </a:rPr>
              <a:t>ROYALTIES</a:t>
            </a:r>
          </a:p>
        </p:txBody>
      </p:sp>
      <p:sp>
        <p:nvSpPr>
          <p:cNvPr id="32" name="TextBox 31">
            <a:extLst>
              <a:ext uri="{FF2B5EF4-FFF2-40B4-BE49-F238E27FC236}">
                <a16:creationId xmlns:a16="http://schemas.microsoft.com/office/drawing/2014/main" id="{DE8D6FA2-880A-4441-8489-3CE05DC59172}"/>
              </a:ext>
            </a:extLst>
          </p:cNvPr>
          <p:cNvSpPr txBox="1"/>
          <p:nvPr/>
        </p:nvSpPr>
        <p:spPr>
          <a:xfrm>
            <a:off x="2340864" y="6084808"/>
            <a:ext cx="2944342" cy="369332"/>
          </a:xfrm>
          <a:prstGeom prst="rect">
            <a:avLst/>
          </a:prstGeom>
          <a:noFill/>
        </p:spPr>
        <p:txBody>
          <a:bodyPr wrap="square" rtlCol="0">
            <a:spAutoFit/>
          </a:bodyPr>
          <a:lstStyle/>
          <a:p>
            <a:pPr algn="r"/>
            <a:r>
              <a:rPr lang="en-US" dirty="0">
                <a:solidFill>
                  <a:schemeClr val="tx1">
                    <a:lumMod val="75000"/>
                    <a:lumOff val="25000"/>
                  </a:schemeClr>
                </a:solidFill>
                <a:latin typeface="+mn-lt"/>
                <a:cs typeface="Calibri"/>
              </a:rPr>
              <a:t>The MPP is funded by </a:t>
            </a:r>
          </a:p>
        </p:txBody>
      </p:sp>
      <p:pic>
        <p:nvPicPr>
          <p:cNvPr id="33" name="Picture 32">
            <a:extLst>
              <a:ext uri="{FF2B5EF4-FFF2-40B4-BE49-F238E27FC236}">
                <a16:creationId xmlns:a16="http://schemas.microsoft.com/office/drawing/2014/main" id="{58F380E0-9C7E-A34A-A712-BF2113D908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62017" y="5910150"/>
            <a:ext cx="1649145" cy="674650"/>
          </a:xfrm>
          <a:prstGeom prst="rect">
            <a:avLst/>
          </a:prstGeom>
        </p:spPr>
      </p:pic>
      <p:sp>
        <p:nvSpPr>
          <p:cNvPr id="34" name="Title 1">
            <a:extLst>
              <a:ext uri="{FF2B5EF4-FFF2-40B4-BE49-F238E27FC236}">
                <a16:creationId xmlns:a16="http://schemas.microsoft.com/office/drawing/2014/main" id="{2BB8C61F-E2C9-3547-B5DE-CD54DA07BFB9}"/>
              </a:ext>
            </a:extLst>
          </p:cNvPr>
          <p:cNvSpPr txBox="1">
            <a:spLocks/>
          </p:cNvSpPr>
          <p:nvPr/>
        </p:nvSpPr>
        <p:spPr>
          <a:xfrm>
            <a:off x="1347124" y="48985"/>
            <a:ext cx="7732295" cy="572076"/>
          </a:xfrm>
          <a:prstGeom prst="rect">
            <a:avLst/>
          </a:prstGeom>
        </p:spPr>
        <p:txBody>
          <a:bodyPr>
            <a:noAutofit/>
          </a:bodyPr>
          <a:lstStyle>
            <a:lvl1pPr algn="r" defTabSz="457200" rtl="0" eaLnBrk="1" fontAlgn="base" hangingPunct="1">
              <a:spcBef>
                <a:spcPct val="0"/>
              </a:spcBef>
              <a:spcAft>
                <a:spcPct val="0"/>
              </a:spcAft>
              <a:defRPr sz="2400" kern="1200" cap="all" baseline="0">
                <a:solidFill>
                  <a:schemeClr val="bg1"/>
                </a:solidFill>
                <a:latin typeface="Calibri" pitchFamily="34" charset="0"/>
                <a:ea typeface="ＭＳ Ｐゴシック" charset="0"/>
                <a:cs typeface="Calibri" pitchFamily="34" charset="0"/>
              </a:defRPr>
            </a:lvl1pPr>
            <a:lvl2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9pPr>
          </a:lstStyle>
          <a:p>
            <a:r>
              <a:rPr lang="en-US" sz="2100" b="1" dirty="0">
                <a:latin typeface="+mj-lt"/>
                <a:cs typeface="Calibri"/>
              </a:rPr>
              <a:t>The Medicines Patent Pool: A public health organization engaged in access oriented licensing</a:t>
            </a:r>
          </a:p>
        </p:txBody>
      </p:sp>
    </p:spTree>
    <p:extLst>
      <p:ext uri="{BB962C8B-B14F-4D97-AF65-F5344CB8AC3E}">
        <p14:creationId xmlns:p14="http://schemas.microsoft.com/office/powerpoint/2010/main" val="405259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MPP LICENCES GEOGRAPHICAL COVERAGE </a:t>
            </a:r>
            <a:br>
              <a:rPr lang="en-US" b="1" dirty="0"/>
            </a:br>
            <a:r>
              <a:rPr lang="en-US" b="1" dirty="0"/>
              <a:t>(based on World bank classifications)</a:t>
            </a:r>
          </a:p>
        </p:txBody>
      </p:sp>
      <p:sp>
        <p:nvSpPr>
          <p:cNvPr id="2" name="Content Placeholder 1"/>
          <p:cNvSpPr>
            <a:spLocks noGrp="1"/>
          </p:cNvSpPr>
          <p:nvPr>
            <p:ph idx="1"/>
          </p:nvPr>
        </p:nvSpPr>
        <p:spPr>
          <a:xfrm>
            <a:off x="681199" y="1524001"/>
            <a:ext cx="8042883" cy="4327396"/>
          </a:xfrm>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2617717804"/>
              </p:ext>
            </p:extLst>
          </p:nvPr>
        </p:nvGraphicFramePr>
        <p:xfrm>
          <a:off x="310247" y="967861"/>
          <a:ext cx="8413836" cy="5615524"/>
        </p:xfrm>
        <a:graphic>
          <a:graphicData uri="http://schemas.openxmlformats.org/drawingml/2006/table">
            <a:tbl>
              <a:tblPr firstRow="1" bandRow="1">
                <a:tableStyleId>{5C22544A-7EE6-4342-B048-85BDC9FD1C3A}</a:tableStyleId>
              </a:tblPr>
              <a:tblGrid>
                <a:gridCol w="2386438">
                  <a:extLst>
                    <a:ext uri="{9D8B030D-6E8A-4147-A177-3AD203B41FA5}">
                      <a16:colId xmlns:a16="http://schemas.microsoft.com/office/drawing/2014/main" val="20000"/>
                    </a:ext>
                  </a:extLst>
                </a:gridCol>
                <a:gridCol w="1036866">
                  <a:extLst>
                    <a:ext uri="{9D8B030D-6E8A-4147-A177-3AD203B41FA5}">
                      <a16:colId xmlns:a16="http://schemas.microsoft.com/office/drawing/2014/main" val="20001"/>
                    </a:ext>
                  </a:extLst>
                </a:gridCol>
                <a:gridCol w="1003950">
                  <a:extLst>
                    <a:ext uri="{9D8B030D-6E8A-4147-A177-3AD203B41FA5}">
                      <a16:colId xmlns:a16="http://schemas.microsoft.com/office/drawing/2014/main" val="20002"/>
                    </a:ext>
                  </a:extLst>
                </a:gridCol>
                <a:gridCol w="921659">
                  <a:extLst>
                    <a:ext uri="{9D8B030D-6E8A-4147-A177-3AD203B41FA5}">
                      <a16:colId xmlns:a16="http://schemas.microsoft.com/office/drawing/2014/main" val="20003"/>
                    </a:ext>
                  </a:extLst>
                </a:gridCol>
                <a:gridCol w="888742">
                  <a:extLst>
                    <a:ext uri="{9D8B030D-6E8A-4147-A177-3AD203B41FA5}">
                      <a16:colId xmlns:a16="http://schemas.microsoft.com/office/drawing/2014/main" val="20004"/>
                    </a:ext>
                  </a:extLst>
                </a:gridCol>
                <a:gridCol w="1069782">
                  <a:extLst>
                    <a:ext uri="{9D8B030D-6E8A-4147-A177-3AD203B41FA5}">
                      <a16:colId xmlns:a16="http://schemas.microsoft.com/office/drawing/2014/main" val="20005"/>
                    </a:ext>
                  </a:extLst>
                </a:gridCol>
                <a:gridCol w="1106399">
                  <a:extLst>
                    <a:ext uri="{9D8B030D-6E8A-4147-A177-3AD203B41FA5}">
                      <a16:colId xmlns:a16="http://schemas.microsoft.com/office/drawing/2014/main" val="20006"/>
                    </a:ext>
                  </a:extLst>
                </a:gridCol>
              </a:tblGrid>
              <a:tr h="329626">
                <a:tc>
                  <a:txBody>
                    <a:bodyPr/>
                    <a:lstStyle/>
                    <a:p>
                      <a:pPr algn="ctr" fontAlgn="ctr"/>
                      <a:r>
                        <a:rPr lang="en-US" sz="1600" b="1" i="0" u="none" strike="noStrike" dirty="0">
                          <a:solidFill>
                            <a:srgbClr val="FFFFFF"/>
                          </a:solidFill>
                          <a:effectLst/>
                          <a:latin typeface="Cambria"/>
                        </a:rPr>
                        <a:t>Product(s) Licensed</a:t>
                      </a:r>
                    </a:p>
                  </a:txBody>
                  <a:tcPr marL="12700" marR="12700" marT="12700" marB="0" anchor="ctr"/>
                </a:tc>
                <a:tc>
                  <a:txBody>
                    <a:bodyPr/>
                    <a:lstStyle/>
                    <a:p>
                      <a:pPr algn="ctr" fontAlgn="ctr"/>
                      <a:r>
                        <a:rPr lang="en-US" sz="1600" b="1" i="0" u="none" strike="noStrike" dirty="0">
                          <a:solidFill>
                            <a:srgbClr val="FFFFFF"/>
                          </a:solidFill>
                          <a:effectLst/>
                          <a:latin typeface="Cambria"/>
                        </a:rPr>
                        <a:t>LIC</a:t>
                      </a:r>
                    </a:p>
                  </a:txBody>
                  <a:tcPr marL="12700" marR="12700" marT="12700" marB="0" anchor="ctr"/>
                </a:tc>
                <a:tc>
                  <a:txBody>
                    <a:bodyPr/>
                    <a:lstStyle/>
                    <a:p>
                      <a:pPr algn="ctr" fontAlgn="ctr"/>
                      <a:r>
                        <a:rPr lang="en-US" sz="1600" b="1" i="0" u="none" strike="noStrike">
                          <a:solidFill>
                            <a:srgbClr val="FFFFFF"/>
                          </a:solidFill>
                          <a:effectLst/>
                          <a:latin typeface="Cambria"/>
                        </a:rPr>
                        <a:t>LMIC</a:t>
                      </a:r>
                    </a:p>
                  </a:txBody>
                  <a:tcPr marL="12700" marR="12700" marT="12700" marB="0" anchor="ctr"/>
                </a:tc>
                <a:tc>
                  <a:txBody>
                    <a:bodyPr/>
                    <a:lstStyle/>
                    <a:p>
                      <a:pPr algn="ctr" fontAlgn="ctr"/>
                      <a:r>
                        <a:rPr lang="en-US" sz="1600" b="1" i="0" u="none" strike="noStrike">
                          <a:solidFill>
                            <a:srgbClr val="FFFFFF"/>
                          </a:solidFill>
                          <a:effectLst/>
                          <a:latin typeface="Cambria"/>
                        </a:rPr>
                        <a:t>UMIC</a:t>
                      </a:r>
                    </a:p>
                  </a:txBody>
                  <a:tcPr marL="12700" marR="12700" marT="12700" marB="0" anchor="ctr"/>
                </a:tc>
                <a:tc>
                  <a:txBody>
                    <a:bodyPr/>
                    <a:lstStyle/>
                    <a:p>
                      <a:pPr algn="ctr" fontAlgn="ctr"/>
                      <a:r>
                        <a:rPr lang="en-US" sz="1600" b="1" i="0" u="none" strike="noStrike">
                          <a:solidFill>
                            <a:srgbClr val="FFFFFF"/>
                          </a:solidFill>
                          <a:effectLst/>
                          <a:latin typeface="Cambria"/>
                        </a:rPr>
                        <a:t>HIC</a:t>
                      </a:r>
                    </a:p>
                  </a:txBody>
                  <a:tcPr marL="12700" marR="12700" marT="12700" marB="0" anchor="ctr"/>
                </a:tc>
                <a:tc>
                  <a:txBody>
                    <a:bodyPr/>
                    <a:lstStyle/>
                    <a:p>
                      <a:pPr algn="ctr" fontAlgn="ctr"/>
                      <a:r>
                        <a:rPr lang="en-US" sz="1600" b="1" i="0" u="none" strike="noStrike" dirty="0">
                          <a:solidFill>
                            <a:srgbClr val="FFFFFF"/>
                          </a:solidFill>
                          <a:effectLst/>
                          <a:latin typeface="Cambria"/>
                        </a:rPr>
                        <a:t>Undefined</a:t>
                      </a:r>
                    </a:p>
                  </a:txBody>
                  <a:tcPr marL="12700" marR="12700" marT="12700" marB="0" anchor="ctr"/>
                </a:tc>
                <a:tc>
                  <a:txBody>
                    <a:bodyPr/>
                    <a:lstStyle/>
                    <a:p>
                      <a:pPr algn="ctr" fontAlgn="ctr"/>
                      <a:r>
                        <a:rPr lang="en-US" sz="1600" b="1" i="0" u="none" strike="noStrike" dirty="0">
                          <a:solidFill>
                            <a:srgbClr val="FFFFFF"/>
                          </a:solidFill>
                          <a:effectLst/>
                          <a:latin typeface="Cambria"/>
                        </a:rPr>
                        <a:t>Total</a:t>
                      </a:r>
                    </a:p>
                  </a:txBody>
                  <a:tcPr marL="12700" marR="12700" marT="12700" marB="0" anchor="ctr"/>
                </a:tc>
                <a:extLst>
                  <a:ext uri="{0D108BD9-81ED-4DB2-BD59-A6C34878D82A}">
                    <a16:rowId xmlns:a16="http://schemas.microsoft.com/office/drawing/2014/main" val="10000"/>
                  </a:ext>
                </a:extLst>
              </a:tr>
              <a:tr h="329626">
                <a:tc>
                  <a:txBody>
                    <a:bodyPr/>
                    <a:lstStyle/>
                    <a:p>
                      <a:pPr algn="l" fontAlgn="ctr"/>
                      <a:r>
                        <a:rPr lang="en-US" sz="1600" b="0" i="0" u="none" strike="noStrike" dirty="0" err="1">
                          <a:solidFill>
                            <a:srgbClr val="000000"/>
                          </a:solidFill>
                          <a:effectLst/>
                          <a:latin typeface="Cambria"/>
                        </a:rPr>
                        <a:t>Abacavir</a:t>
                      </a:r>
                      <a:r>
                        <a:rPr lang="en-US" sz="1600" b="0" i="0" u="none" strike="noStrike" dirty="0">
                          <a:solidFill>
                            <a:srgbClr val="000000"/>
                          </a:solidFill>
                          <a:effectLst/>
                          <a:latin typeface="Cambria"/>
                        </a:rPr>
                        <a:t> (</a:t>
                      </a:r>
                      <a:r>
                        <a:rPr lang="en-US" sz="1600" b="0" i="0" u="none" strike="noStrike" dirty="0" err="1">
                          <a:solidFill>
                            <a:srgbClr val="000000"/>
                          </a:solidFill>
                          <a:effectLst/>
                          <a:latin typeface="Cambria"/>
                        </a:rPr>
                        <a:t>paed</a:t>
                      </a:r>
                      <a:r>
                        <a:rPr lang="en-US" sz="1600" b="0" i="0" u="none" strike="noStrike" dirty="0">
                          <a:solidFill>
                            <a:srgbClr val="000000"/>
                          </a:solidFill>
                          <a:effectLst/>
                          <a:latin typeface="Cambria"/>
                        </a:rPr>
                        <a:t>.)</a:t>
                      </a:r>
                    </a:p>
                  </a:txBody>
                  <a:tcPr marL="12700" marR="12700" marT="12700" marB="0" anchor="ctr"/>
                </a:tc>
                <a:tc>
                  <a:txBody>
                    <a:bodyPr/>
                    <a:lstStyle/>
                    <a:p>
                      <a:pPr algn="ctr" fontAlgn="ctr"/>
                      <a:r>
                        <a:rPr lang="en-US" sz="1500" b="0" i="0" u="none" strike="noStrike">
                          <a:solidFill>
                            <a:srgbClr val="000000"/>
                          </a:solidFill>
                          <a:effectLst/>
                          <a:latin typeface="Cambria"/>
                        </a:rPr>
                        <a:t>31</a:t>
                      </a:r>
                    </a:p>
                  </a:txBody>
                  <a:tcPr marL="12700" marR="12700" marT="12700" marB="0" anchor="ctr"/>
                </a:tc>
                <a:tc>
                  <a:txBody>
                    <a:bodyPr/>
                    <a:lstStyle/>
                    <a:p>
                      <a:pPr algn="ctr" fontAlgn="ctr"/>
                      <a:r>
                        <a:rPr lang="en-US" sz="1500" b="0" i="0" u="none" strike="noStrike">
                          <a:solidFill>
                            <a:srgbClr val="000000"/>
                          </a:solidFill>
                          <a:effectLst/>
                          <a:latin typeface="Cambria"/>
                        </a:rPr>
                        <a:t>53</a:t>
                      </a:r>
                    </a:p>
                  </a:txBody>
                  <a:tcPr marL="12700" marR="12700" marT="12700" marB="0" anchor="ctr"/>
                </a:tc>
                <a:tc>
                  <a:txBody>
                    <a:bodyPr/>
                    <a:lstStyle/>
                    <a:p>
                      <a:pPr algn="ctr" fontAlgn="ctr"/>
                      <a:r>
                        <a:rPr lang="en-US" sz="1500" b="0" i="0" u="none" strike="noStrike">
                          <a:solidFill>
                            <a:srgbClr val="000000"/>
                          </a:solidFill>
                          <a:effectLst/>
                          <a:latin typeface="Cambria"/>
                        </a:rPr>
                        <a:t>31</a:t>
                      </a:r>
                    </a:p>
                  </a:txBody>
                  <a:tcPr marL="12700" marR="12700" marT="12700" marB="0" anchor="ctr"/>
                </a:tc>
                <a:tc>
                  <a:txBody>
                    <a:bodyPr/>
                    <a:lstStyle/>
                    <a:p>
                      <a:pPr algn="ctr" fontAlgn="ctr"/>
                      <a:r>
                        <a:rPr lang="en-US" sz="1500" b="0" i="0" u="none" strike="noStrike">
                          <a:solidFill>
                            <a:srgbClr val="000000"/>
                          </a:solidFill>
                          <a:effectLst/>
                          <a:latin typeface="Cambria"/>
                        </a:rPr>
                        <a:t>5</a:t>
                      </a:r>
                    </a:p>
                  </a:txBody>
                  <a:tcPr marL="12700" marR="12700" marT="12700" marB="0" anchor="ctr"/>
                </a:tc>
                <a:tc>
                  <a:txBody>
                    <a:bodyPr/>
                    <a:lstStyle/>
                    <a:p>
                      <a:pPr algn="ctr" fontAlgn="ctr"/>
                      <a:r>
                        <a:rPr lang="en-US" sz="1500" b="0" i="0" u="none" strike="noStrike">
                          <a:solidFill>
                            <a:srgbClr val="000000"/>
                          </a:solidFill>
                          <a:effectLst/>
                          <a:latin typeface="Cambria"/>
                        </a:rPr>
                        <a:t>1</a:t>
                      </a:r>
                    </a:p>
                  </a:txBody>
                  <a:tcPr marL="12700" marR="12700" marT="12700" marB="0" anchor="ctr"/>
                </a:tc>
                <a:tc>
                  <a:txBody>
                    <a:bodyPr/>
                    <a:lstStyle/>
                    <a:p>
                      <a:pPr algn="ctr" fontAlgn="ctr"/>
                      <a:r>
                        <a:rPr lang="en-US" sz="1500" b="1" i="0" u="none" strike="noStrike" dirty="0">
                          <a:solidFill>
                            <a:srgbClr val="000000"/>
                          </a:solidFill>
                          <a:effectLst/>
                          <a:latin typeface="Cambria"/>
                        </a:rPr>
                        <a:t>121 +</a:t>
                      </a:r>
                    </a:p>
                  </a:txBody>
                  <a:tcPr marL="12700" marR="12700" marT="12700" marB="0" anchor="ctr"/>
                </a:tc>
                <a:extLst>
                  <a:ext uri="{0D108BD9-81ED-4DB2-BD59-A6C34878D82A}">
                    <a16:rowId xmlns:a16="http://schemas.microsoft.com/office/drawing/2014/main" val="10001"/>
                  </a:ext>
                </a:extLst>
              </a:tr>
              <a:tr h="329626">
                <a:tc>
                  <a:txBody>
                    <a:bodyPr/>
                    <a:lstStyle/>
                    <a:p>
                      <a:pPr algn="l" fontAlgn="ctr"/>
                      <a:r>
                        <a:rPr lang="en-US" sz="1600" b="0" i="0" u="none" strike="noStrike" kern="1200" dirty="0" err="1">
                          <a:solidFill>
                            <a:srgbClr val="000000"/>
                          </a:solidFill>
                          <a:effectLst/>
                          <a:latin typeface="Cambria"/>
                          <a:ea typeface="+mn-ea"/>
                          <a:cs typeface="+mn-cs"/>
                        </a:rPr>
                        <a:t>Atazanavir</a:t>
                      </a:r>
                      <a:endParaRPr lang="en-US" sz="1600" b="0" i="0" u="none" strike="noStrike" kern="1200" dirty="0">
                        <a:solidFill>
                          <a:srgbClr val="000000"/>
                        </a:solidFill>
                        <a:effectLst/>
                        <a:latin typeface="Cambria"/>
                        <a:ea typeface="+mn-ea"/>
                        <a:cs typeface="+mn-cs"/>
                      </a:endParaRPr>
                    </a:p>
                  </a:txBody>
                  <a:tcPr marL="12700" marR="12700" marT="12700" marB="0" anchor="ctr"/>
                </a:tc>
                <a:tc>
                  <a:txBody>
                    <a:bodyPr/>
                    <a:lstStyle/>
                    <a:p>
                      <a:pPr algn="ctr" fontAlgn="ctr"/>
                      <a:r>
                        <a:rPr lang="en-US" sz="1500" b="0" i="0" u="none" strike="noStrike" kern="1200" dirty="0">
                          <a:solidFill>
                            <a:srgbClr val="000000"/>
                          </a:solidFill>
                          <a:effectLst/>
                          <a:latin typeface="Cambria"/>
                          <a:ea typeface="+mn-ea"/>
                          <a:cs typeface="+mn-cs"/>
                        </a:rPr>
                        <a:t>31</a:t>
                      </a:r>
                    </a:p>
                  </a:txBody>
                  <a:tcPr marL="12700" marR="12700" marT="12700" marB="0" anchor="ctr"/>
                </a:tc>
                <a:tc>
                  <a:txBody>
                    <a:bodyPr/>
                    <a:lstStyle/>
                    <a:p>
                      <a:pPr algn="ctr" fontAlgn="ctr"/>
                      <a:r>
                        <a:rPr lang="en-US" sz="1500" b="0" i="0" u="none" strike="noStrike" kern="1200" dirty="0">
                          <a:solidFill>
                            <a:srgbClr val="000000"/>
                          </a:solidFill>
                          <a:effectLst/>
                          <a:latin typeface="Cambria"/>
                          <a:ea typeface="+mn-ea"/>
                          <a:cs typeface="+mn-cs"/>
                        </a:rPr>
                        <a:t>52</a:t>
                      </a:r>
                    </a:p>
                  </a:txBody>
                  <a:tcPr marL="12700" marR="12700" marT="12700" marB="0" anchor="ctr"/>
                </a:tc>
                <a:tc>
                  <a:txBody>
                    <a:bodyPr/>
                    <a:lstStyle/>
                    <a:p>
                      <a:pPr algn="ctr" fontAlgn="ctr"/>
                      <a:r>
                        <a:rPr lang="en-US" sz="1500" b="0" i="0" u="none" strike="noStrike" kern="1200" dirty="0">
                          <a:solidFill>
                            <a:srgbClr val="000000"/>
                          </a:solidFill>
                          <a:effectLst/>
                          <a:latin typeface="Cambria"/>
                          <a:ea typeface="+mn-ea"/>
                          <a:cs typeface="+mn-cs"/>
                        </a:rPr>
                        <a:t>32</a:t>
                      </a:r>
                    </a:p>
                  </a:txBody>
                  <a:tcPr marL="12700" marR="12700" marT="12700" marB="0" anchor="ctr"/>
                </a:tc>
                <a:tc>
                  <a:txBody>
                    <a:bodyPr/>
                    <a:lstStyle/>
                    <a:p>
                      <a:pPr algn="ctr" fontAlgn="ctr"/>
                      <a:r>
                        <a:rPr lang="en-US" sz="1500" b="0" i="0" u="none" strike="noStrike" kern="1200" dirty="0">
                          <a:solidFill>
                            <a:srgbClr val="000000"/>
                          </a:solidFill>
                          <a:effectLst/>
                          <a:latin typeface="Cambria"/>
                          <a:ea typeface="+mn-ea"/>
                          <a:cs typeface="+mn-cs"/>
                        </a:rPr>
                        <a:t>3</a:t>
                      </a:r>
                    </a:p>
                  </a:txBody>
                  <a:tcPr marL="12700" marR="12700" marT="12700" marB="0" anchor="ctr"/>
                </a:tc>
                <a:tc>
                  <a:txBody>
                    <a:bodyPr/>
                    <a:lstStyle/>
                    <a:p>
                      <a:pPr algn="ctr" fontAlgn="ctr"/>
                      <a:r>
                        <a:rPr lang="en-US" sz="1500" b="0" i="0" u="none" strike="noStrike" kern="1200" dirty="0">
                          <a:solidFill>
                            <a:srgbClr val="000000"/>
                          </a:solidFill>
                          <a:effectLst/>
                          <a:latin typeface="Cambria"/>
                          <a:ea typeface="+mn-ea"/>
                          <a:cs typeface="+mn-cs"/>
                        </a:rPr>
                        <a:t>3</a:t>
                      </a:r>
                    </a:p>
                  </a:txBody>
                  <a:tcPr marL="12700" marR="12700" marT="12700" marB="0" anchor="ctr"/>
                </a:tc>
                <a:tc>
                  <a:txBody>
                    <a:bodyPr/>
                    <a:lstStyle/>
                    <a:p>
                      <a:pPr algn="ctr" fontAlgn="ctr"/>
                      <a:r>
                        <a:rPr lang="en-US" sz="1500" b="1" i="0" u="none" strike="noStrike" kern="1200" dirty="0">
                          <a:solidFill>
                            <a:srgbClr val="000000"/>
                          </a:solidFill>
                          <a:effectLst/>
                          <a:latin typeface="Cambria"/>
                          <a:ea typeface="+mn-ea"/>
                          <a:cs typeface="+mn-cs"/>
                        </a:rPr>
                        <a:t>122 +</a:t>
                      </a:r>
                    </a:p>
                  </a:txBody>
                  <a:tcPr marL="12700" marR="12700" marT="12700" marB="0" anchor="ctr"/>
                </a:tc>
                <a:extLst>
                  <a:ext uri="{0D108BD9-81ED-4DB2-BD59-A6C34878D82A}">
                    <a16:rowId xmlns:a16="http://schemas.microsoft.com/office/drawing/2014/main" val="10002"/>
                  </a:ext>
                </a:extLst>
              </a:tr>
              <a:tr h="329626">
                <a:tc>
                  <a:txBody>
                    <a:bodyPr/>
                    <a:lstStyle/>
                    <a:p>
                      <a:pPr algn="l" fontAlgn="ctr"/>
                      <a:r>
                        <a:rPr lang="en-US" sz="1600" b="0" i="0" u="none" strike="noStrike" dirty="0" err="1">
                          <a:solidFill>
                            <a:srgbClr val="000000"/>
                          </a:solidFill>
                          <a:effectLst/>
                          <a:latin typeface="Cambria"/>
                        </a:rPr>
                        <a:t>Bictegravir</a:t>
                      </a:r>
                      <a:endParaRPr lang="en-US" sz="1600" b="0" i="0" u="none" strike="noStrike" dirty="0">
                        <a:solidFill>
                          <a:srgbClr val="000000"/>
                        </a:solidFill>
                        <a:effectLst/>
                        <a:latin typeface="Cambria"/>
                      </a:endParaRPr>
                    </a:p>
                  </a:txBody>
                  <a:tcPr marL="12700" marR="12700" marT="12700" marB="0" anchor="ctr"/>
                </a:tc>
                <a:tc>
                  <a:txBody>
                    <a:bodyPr/>
                    <a:lstStyle/>
                    <a:p>
                      <a:pPr algn="ctr" fontAlgn="ctr"/>
                      <a:r>
                        <a:rPr lang="en-US" sz="1500" b="0" i="0" u="none" strike="noStrike" dirty="0">
                          <a:solidFill>
                            <a:srgbClr val="000000"/>
                          </a:solidFill>
                          <a:effectLst/>
                          <a:latin typeface="Cambria"/>
                        </a:rPr>
                        <a:t>30</a:t>
                      </a:r>
                    </a:p>
                  </a:txBody>
                  <a:tcPr marL="12700" marR="12700" marT="12700" marB="0" anchor="ctr"/>
                </a:tc>
                <a:tc>
                  <a:txBody>
                    <a:bodyPr/>
                    <a:lstStyle/>
                    <a:p>
                      <a:pPr algn="ctr" fontAlgn="ctr"/>
                      <a:r>
                        <a:rPr lang="en-US" sz="1500" b="0" i="0" u="none" strike="noStrike" dirty="0">
                          <a:solidFill>
                            <a:srgbClr val="000000"/>
                          </a:solidFill>
                          <a:effectLst/>
                          <a:latin typeface="Cambria"/>
                        </a:rPr>
                        <a:t>48</a:t>
                      </a:r>
                    </a:p>
                  </a:txBody>
                  <a:tcPr marL="12700" marR="12700" marT="12700" marB="0" anchor="ctr"/>
                </a:tc>
                <a:tc>
                  <a:txBody>
                    <a:bodyPr/>
                    <a:lstStyle/>
                    <a:p>
                      <a:pPr algn="ctr" fontAlgn="ctr"/>
                      <a:r>
                        <a:rPr lang="en-US" sz="1500" b="0" i="0" u="none" strike="noStrike" dirty="0">
                          <a:solidFill>
                            <a:srgbClr val="000000"/>
                          </a:solidFill>
                          <a:effectLst/>
                          <a:latin typeface="Cambria"/>
                        </a:rPr>
                        <a:t>25</a:t>
                      </a:r>
                    </a:p>
                  </a:txBody>
                  <a:tcPr marL="12700" marR="12700" marT="12700" marB="0" anchor="ctr"/>
                </a:tc>
                <a:tc>
                  <a:txBody>
                    <a:bodyPr/>
                    <a:lstStyle/>
                    <a:p>
                      <a:pPr algn="ctr" fontAlgn="ctr"/>
                      <a:r>
                        <a:rPr lang="en-US" sz="1500" b="0" i="0" u="none" strike="noStrike" dirty="0">
                          <a:solidFill>
                            <a:srgbClr val="000000"/>
                          </a:solidFill>
                          <a:effectLst/>
                          <a:latin typeface="Cambria"/>
                        </a:rPr>
                        <a:t>9</a:t>
                      </a:r>
                    </a:p>
                  </a:txBody>
                  <a:tcPr marL="12700" marR="12700" marT="12700" marB="0" anchor="ctr"/>
                </a:tc>
                <a:tc>
                  <a:txBody>
                    <a:bodyPr/>
                    <a:lstStyle/>
                    <a:p>
                      <a:pPr algn="ctr" fontAlgn="ctr"/>
                      <a:r>
                        <a:rPr lang="en-US" sz="1500" b="0" i="0" u="none" strike="noStrike" dirty="0">
                          <a:solidFill>
                            <a:srgbClr val="000000"/>
                          </a:solidFill>
                          <a:effectLst/>
                          <a:latin typeface="Cambria"/>
                        </a:rPr>
                        <a:t>4</a:t>
                      </a:r>
                    </a:p>
                  </a:txBody>
                  <a:tcPr marL="12700" marR="12700" marT="12700" marB="0" anchor="ctr"/>
                </a:tc>
                <a:tc>
                  <a:txBody>
                    <a:bodyPr/>
                    <a:lstStyle/>
                    <a:p>
                      <a:pPr algn="ctr" fontAlgn="ctr"/>
                      <a:r>
                        <a:rPr lang="en-US" sz="1500" b="1" i="0" u="none" strike="noStrike" dirty="0">
                          <a:solidFill>
                            <a:srgbClr val="000000"/>
                          </a:solidFill>
                          <a:effectLst/>
                          <a:latin typeface="Cambria"/>
                        </a:rPr>
                        <a:t>116</a:t>
                      </a:r>
                    </a:p>
                  </a:txBody>
                  <a:tcPr marL="12700" marR="12700" marT="12700" marB="0" anchor="ctr"/>
                </a:tc>
                <a:extLst>
                  <a:ext uri="{0D108BD9-81ED-4DB2-BD59-A6C34878D82A}">
                    <a16:rowId xmlns:a16="http://schemas.microsoft.com/office/drawing/2014/main" val="10003"/>
                  </a:ext>
                </a:extLst>
              </a:tr>
              <a:tr h="329626">
                <a:tc>
                  <a:txBody>
                    <a:bodyPr/>
                    <a:lstStyle/>
                    <a:p>
                      <a:pPr algn="l" fontAlgn="ctr"/>
                      <a:r>
                        <a:rPr lang="en-US" sz="1600" b="0" i="0" u="none" strike="noStrike">
                          <a:solidFill>
                            <a:srgbClr val="000000"/>
                          </a:solidFill>
                          <a:effectLst/>
                          <a:latin typeface="Cambria"/>
                        </a:rPr>
                        <a:t>Cobicistat</a:t>
                      </a:r>
                    </a:p>
                  </a:txBody>
                  <a:tcPr marL="12700" marR="12700" marT="12700" marB="0" anchor="ctr"/>
                </a:tc>
                <a:tc>
                  <a:txBody>
                    <a:bodyPr/>
                    <a:lstStyle/>
                    <a:p>
                      <a:pPr algn="ctr" fontAlgn="ctr"/>
                      <a:r>
                        <a:rPr lang="en-US" sz="1500" b="0" i="0" u="none" strike="noStrike">
                          <a:solidFill>
                            <a:srgbClr val="000000"/>
                          </a:solidFill>
                          <a:effectLst/>
                          <a:latin typeface="Cambria"/>
                        </a:rPr>
                        <a:t>30</a:t>
                      </a:r>
                    </a:p>
                  </a:txBody>
                  <a:tcPr marL="12700" marR="12700" marT="12700" marB="0" anchor="ctr"/>
                </a:tc>
                <a:tc>
                  <a:txBody>
                    <a:bodyPr/>
                    <a:lstStyle/>
                    <a:p>
                      <a:pPr algn="ctr" fontAlgn="ctr"/>
                      <a:r>
                        <a:rPr lang="en-US" sz="1500" b="0" i="0" u="none" strike="noStrike" dirty="0">
                          <a:solidFill>
                            <a:srgbClr val="000000"/>
                          </a:solidFill>
                          <a:effectLst/>
                          <a:latin typeface="Cambria"/>
                        </a:rPr>
                        <a:t>48</a:t>
                      </a:r>
                    </a:p>
                  </a:txBody>
                  <a:tcPr marL="12700" marR="12700" marT="12700" marB="0" anchor="ctr"/>
                </a:tc>
                <a:tc>
                  <a:txBody>
                    <a:bodyPr/>
                    <a:lstStyle/>
                    <a:p>
                      <a:pPr algn="ctr" fontAlgn="ctr"/>
                      <a:r>
                        <a:rPr lang="en-US" sz="1500" b="0" i="0" u="none" strike="noStrike" dirty="0">
                          <a:solidFill>
                            <a:srgbClr val="000000"/>
                          </a:solidFill>
                          <a:effectLst/>
                          <a:latin typeface="Cambria"/>
                        </a:rPr>
                        <a:t>25</a:t>
                      </a:r>
                    </a:p>
                  </a:txBody>
                  <a:tcPr marL="12700" marR="12700" marT="12700" marB="0" anchor="ctr"/>
                </a:tc>
                <a:tc>
                  <a:txBody>
                    <a:bodyPr/>
                    <a:lstStyle/>
                    <a:p>
                      <a:pPr algn="ctr" fontAlgn="ctr"/>
                      <a:r>
                        <a:rPr lang="en-US" sz="1500" b="0" i="0" u="none" strike="noStrike">
                          <a:solidFill>
                            <a:srgbClr val="000000"/>
                          </a:solidFill>
                          <a:effectLst/>
                          <a:latin typeface="Cambria"/>
                        </a:rPr>
                        <a:t>9</a:t>
                      </a:r>
                    </a:p>
                  </a:txBody>
                  <a:tcPr marL="12700" marR="12700" marT="12700" marB="0" anchor="ctr"/>
                </a:tc>
                <a:tc>
                  <a:txBody>
                    <a:bodyPr/>
                    <a:lstStyle/>
                    <a:p>
                      <a:pPr algn="ctr" fontAlgn="ctr"/>
                      <a:r>
                        <a:rPr lang="en-US" sz="1500" b="0" i="0" u="none" strike="noStrike">
                          <a:solidFill>
                            <a:srgbClr val="000000"/>
                          </a:solidFill>
                          <a:effectLst/>
                          <a:latin typeface="Cambria"/>
                        </a:rPr>
                        <a:t>4</a:t>
                      </a:r>
                    </a:p>
                  </a:txBody>
                  <a:tcPr marL="12700" marR="12700" marT="12700" marB="0" anchor="ctr"/>
                </a:tc>
                <a:tc>
                  <a:txBody>
                    <a:bodyPr/>
                    <a:lstStyle/>
                    <a:p>
                      <a:pPr algn="ctr" fontAlgn="ctr"/>
                      <a:r>
                        <a:rPr lang="en-US" sz="1500" b="1" i="0" u="none" strike="noStrike" dirty="0">
                          <a:solidFill>
                            <a:srgbClr val="000000"/>
                          </a:solidFill>
                          <a:effectLst/>
                          <a:latin typeface="Cambria"/>
                        </a:rPr>
                        <a:t>116</a:t>
                      </a:r>
                    </a:p>
                  </a:txBody>
                  <a:tcPr marL="12700" marR="12700" marT="12700" marB="0" anchor="ctr"/>
                </a:tc>
                <a:extLst>
                  <a:ext uri="{0D108BD9-81ED-4DB2-BD59-A6C34878D82A}">
                    <a16:rowId xmlns:a16="http://schemas.microsoft.com/office/drawing/2014/main" val="10004"/>
                  </a:ext>
                </a:extLst>
              </a:tr>
              <a:tr h="329626">
                <a:tc>
                  <a:txBody>
                    <a:bodyPr/>
                    <a:lstStyle/>
                    <a:p>
                      <a:pPr algn="l" fontAlgn="ctr"/>
                      <a:r>
                        <a:rPr lang="en-US" sz="1600" b="0" i="0" u="none" strike="noStrike" dirty="0" err="1">
                          <a:solidFill>
                            <a:srgbClr val="000000"/>
                          </a:solidFill>
                          <a:effectLst/>
                          <a:latin typeface="Cambria"/>
                        </a:rPr>
                        <a:t>Daclatasvir</a:t>
                      </a:r>
                      <a:endParaRPr lang="en-US" sz="1600" b="0" i="0" u="none" strike="noStrike" dirty="0">
                        <a:solidFill>
                          <a:srgbClr val="000000"/>
                        </a:solidFill>
                        <a:effectLst/>
                        <a:latin typeface="Cambria"/>
                      </a:endParaRPr>
                    </a:p>
                  </a:txBody>
                  <a:tcPr marL="12700" marR="12700" marT="12700" marB="0" anchor="ctr"/>
                </a:tc>
                <a:tc>
                  <a:txBody>
                    <a:bodyPr/>
                    <a:lstStyle/>
                    <a:p>
                      <a:pPr algn="ctr" fontAlgn="ctr"/>
                      <a:r>
                        <a:rPr lang="en-US" sz="1500" b="0" i="0" u="none" strike="noStrike" dirty="0">
                          <a:solidFill>
                            <a:srgbClr val="000000"/>
                          </a:solidFill>
                          <a:effectLst/>
                          <a:latin typeface="Cambria"/>
                        </a:rPr>
                        <a:t>31</a:t>
                      </a:r>
                    </a:p>
                  </a:txBody>
                  <a:tcPr marL="12700" marR="12700" marT="12700" marB="0" anchor="ctr"/>
                </a:tc>
                <a:tc>
                  <a:txBody>
                    <a:bodyPr/>
                    <a:lstStyle/>
                    <a:p>
                      <a:pPr algn="ctr" fontAlgn="ctr"/>
                      <a:r>
                        <a:rPr lang="en-US" sz="1500" b="0" i="0" u="none" strike="noStrike" dirty="0">
                          <a:solidFill>
                            <a:srgbClr val="000000"/>
                          </a:solidFill>
                          <a:effectLst/>
                          <a:latin typeface="Cambria"/>
                        </a:rPr>
                        <a:t>46</a:t>
                      </a:r>
                    </a:p>
                  </a:txBody>
                  <a:tcPr marL="12700" marR="12700" marT="12700" marB="0" anchor="ctr"/>
                </a:tc>
                <a:tc>
                  <a:txBody>
                    <a:bodyPr/>
                    <a:lstStyle/>
                    <a:p>
                      <a:pPr algn="ctr" fontAlgn="ctr"/>
                      <a:r>
                        <a:rPr lang="en-US" sz="1500" b="0" i="0" u="none" strike="noStrike" dirty="0">
                          <a:solidFill>
                            <a:srgbClr val="000000"/>
                          </a:solidFill>
                          <a:effectLst/>
                          <a:latin typeface="Cambria"/>
                        </a:rPr>
                        <a:t>30</a:t>
                      </a:r>
                    </a:p>
                  </a:txBody>
                  <a:tcPr marL="12700" marR="12700" marT="12700" marB="0" anchor="ctr"/>
                </a:tc>
                <a:tc>
                  <a:txBody>
                    <a:bodyPr/>
                    <a:lstStyle/>
                    <a:p>
                      <a:pPr algn="ctr" fontAlgn="ctr"/>
                      <a:r>
                        <a:rPr lang="en-US" sz="1500" b="0" i="0" u="none" strike="noStrike" dirty="0">
                          <a:solidFill>
                            <a:srgbClr val="000000"/>
                          </a:solidFill>
                          <a:effectLst/>
                          <a:latin typeface="Cambria"/>
                        </a:rPr>
                        <a:t>2</a:t>
                      </a:r>
                    </a:p>
                  </a:txBody>
                  <a:tcPr marL="12700" marR="12700" marT="12700" marB="0" anchor="ctr"/>
                </a:tc>
                <a:tc>
                  <a:txBody>
                    <a:bodyPr/>
                    <a:lstStyle/>
                    <a:p>
                      <a:pPr algn="ctr" fontAlgn="ctr"/>
                      <a:r>
                        <a:rPr lang="en-US" sz="1500" b="0" i="0" u="none" strike="noStrike" dirty="0">
                          <a:solidFill>
                            <a:srgbClr val="000000"/>
                          </a:solidFill>
                          <a:effectLst/>
                          <a:latin typeface="Cambria"/>
                        </a:rPr>
                        <a:t>3</a:t>
                      </a:r>
                    </a:p>
                  </a:txBody>
                  <a:tcPr marL="12700" marR="12700" marT="12700" marB="0" anchor="ctr"/>
                </a:tc>
                <a:tc>
                  <a:txBody>
                    <a:bodyPr/>
                    <a:lstStyle/>
                    <a:p>
                      <a:pPr algn="ctr" fontAlgn="ctr"/>
                      <a:r>
                        <a:rPr lang="en-US" sz="1500" b="1" i="0" u="none" strike="noStrike" dirty="0">
                          <a:solidFill>
                            <a:srgbClr val="000000"/>
                          </a:solidFill>
                          <a:effectLst/>
                          <a:latin typeface="Cambria"/>
                        </a:rPr>
                        <a:t>112 +</a:t>
                      </a:r>
                    </a:p>
                  </a:txBody>
                  <a:tcPr marL="12700" marR="12700" marT="12700" marB="0" anchor="ctr"/>
                </a:tc>
                <a:extLst>
                  <a:ext uri="{0D108BD9-81ED-4DB2-BD59-A6C34878D82A}">
                    <a16:rowId xmlns:a16="http://schemas.microsoft.com/office/drawing/2014/main" val="10005"/>
                  </a:ext>
                </a:extLst>
              </a:tr>
              <a:tr h="329626">
                <a:tc>
                  <a:txBody>
                    <a:bodyPr/>
                    <a:lstStyle/>
                    <a:p>
                      <a:pPr algn="l" fontAlgn="ctr"/>
                      <a:r>
                        <a:rPr lang="en-US" sz="1600" b="0" i="0" u="none" strike="noStrike" dirty="0" err="1">
                          <a:solidFill>
                            <a:srgbClr val="000000"/>
                          </a:solidFill>
                          <a:effectLst/>
                          <a:latin typeface="Cambria"/>
                        </a:rPr>
                        <a:t>Dolutegravir</a:t>
                      </a:r>
                      <a:r>
                        <a:rPr lang="en-US" sz="1600" b="0" i="0" u="none" strike="noStrike" baseline="0" dirty="0">
                          <a:solidFill>
                            <a:srgbClr val="000000"/>
                          </a:solidFill>
                          <a:effectLst/>
                          <a:latin typeface="Cambria"/>
                        </a:rPr>
                        <a:t> </a:t>
                      </a:r>
                      <a:r>
                        <a:rPr lang="en-US" sz="1600" b="0" i="0" u="none" strike="noStrike" dirty="0">
                          <a:solidFill>
                            <a:srgbClr val="000000"/>
                          </a:solidFill>
                          <a:effectLst/>
                          <a:latin typeface="Cambria"/>
                        </a:rPr>
                        <a:t>(</a:t>
                      </a:r>
                      <a:r>
                        <a:rPr lang="en-US" sz="1600" b="0" i="0" u="none" strike="noStrike" dirty="0" err="1">
                          <a:solidFill>
                            <a:srgbClr val="000000"/>
                          </a:solidFill>
                          <a:effectLst/>
                          <a:latin typeface="Cambria"/>
                        </a:rPr>
                        <a:t>paed</a:t>
                      </a:r>
                      <a:r>
                        <a:rPr lang="en-US" sz="1600" b="0" i="0" u="none" strike="noStrike" dirty="0">
                          <a:solidFill>
                            <a:srgbClr val="000000"/>
                          </a:solidFill>
                          <a:effectLst/>
                          <a:latin typeface="Cambria"/>
                        </a:rPr>
                        <a:t>.)</a:t>
                      </a:r>
                    </a:p>
                  </a:txBody>
                  <a:tcPr marL="12700" marR="12700" marT="12700" marB="0" anchor="ctr"/>
                </a:tc>
                <a:tc>
                  <a:txBody>
                    <a:bodyPr/>
                    <a:lstStyle/>
                    <a:p>
                      <a:pPr algn="ctr" fontAlgn="ctr"/>
                      <a:r>
                        <a:rPr lang="en-US" sz="1500" b="0" i="0" u="none" strike="noStrike">
                          <a:solidFill>
                            <a:srgbClr val="000000"/>
                          </a:solidFill>
                          <a:effectLst/>
                          <a:latin typeface="Cambria"/>
                        </a:rPr>
                        <a:t>31</a:t>
                      </a:r>
                    </a:p>
                  </a:txBody>
                  <a:tcPr marL="12700" marR="12700" marT="12700" marB="0" anchor="ctr"/>
                </a:tc>
                <a:tc>
                  <a:txBody>
                    <a:bodyPr/>
                    <a:lstStyle/>
                    <a:p>
                      <a:pPr algn="ctr" fontAlgn="ctr"/>
                      <a:r>
                        <a:rPr lang="en-US" sz="1500" b="0" i="0" u="none" strike="noStrike">
                          <a:solidFill>
                            <a:srgbClr val="000000"/>
                          </a:solidFill>
                          <a:effectLst/>
                          <a:latin typeface="Cambria"/>
                        </a:rPr>
                        <a:t>53</a:t>
                      </a:r>
                    </a:p>
                  </a:txBody>
                  <a:tcPr marL="12700" marR="12700" marT="12700" marB="0" anchor="ctr"/>
                </a:tc>
                <a:tc>
                  <a:txBody>
                    <a:bodyPr/>
                    <a:lstStyle/>
                    <a:p>
                      <a:pPr algn="ctr" fontAlgn="ctr"/>
                      <a:r>
                        <a:rPr lang="en-US" sz="1500" b="0" i="0" u="none" strike="noStrike">
                          <a:solidFill>
                            <a:srgbClr val="000000"/>
                          </a:solidFill>
                          <a:effectLst/>
                          <a:latin typeface="Cambria"/>
                        </a:rPr>
                        <a:t>31</a:t>
                      </a:r>
                    </a:p>
                  </a:txBody>
                  <a:tcPr marL="12700" marR="12700" marT="12700" marB="0" anchor="ctr"/>
                </a:tc>
                <a:tc>
                  <a:txBody>
                    <a:bodyPr/>
                    <a:lstStyle/>
                    <a:p>
                      <a:pPr algn="ctr" fontAlgn="ctr"/>
                      <a:r>
                        <a:rPr lang="en-US" sz="1500" b="0" i="0" u="none" strike="noStrike">
                          <a:solidFill>
                            <a:srgbClr val="000000"/>
                          </a:solidFill>
                          <a:effectLst/>
                          <a:latin typeface="Cambria"/>
                        </a:rPr>
                        <a:t>5</a:t>
                      </a:r>
                    </a:p>
                  </a:txBody>
                  <a:tcPr marL="12700" marR="12700" marT="12700" marB="0" anchor="ctr"/>
                </a:tc>
                <a:tc>
                  <a:txBody>
                    <a:bodyPr/>
                    <a:lstStyle/>
                    <a:p>
                      <a:pPr algn="ctr" fontAlgn="ctr"/>
                      <a:r>
                        <a:rPr lang="en-US" sz="1500" b="0" i="0" u="none" strike="noStrike">
                          <a:solidFill>
                            <a:srgbClr val="000000"/>
                          </a:solidFill>
                          <a:effectLst/>
                          <a:latin typeface="Cambria"/>
                        </a:rPr>
                        <a:t>1</a:t>
                      </a:r>
                    </a:p>
                  </a:txBody>
                  <a:tcPr marL="12700" marR="12700" marT="12700" marB="0" anchor="ctr"/>
                </a:tc>
                <a:tc>
                  <a:txBody>
                    <a:bodyPr/>
                    <a:lstStyle/>
                    <a:p>
                      <a:pPr algn="ctr" fontAlgn="ctr"/>
                      <a:r>
                        <a:rPr lang="en-US" sz="1500" b="1" i="0" u="none" strike="noStrike" dirty="0">
                          <a:solidFill>
                            <a:srgbClr val="000000"/>
                          </a:solidFill>
                          <a:effectLst/>
                          <a:latin typeface="Cambria"/>
                        </a:rPr>
                        <a:t>121 +</a:t>
                      </a:r>
                    </a:p>
                  </a:txBody>
                  <a:tcPr marL="12700" marR="12700" marT="12700" marB="0" anchor="ctr"/>
                </a:tc>
                <a:extLst>
                  <a:ext uri="{0D108BD9-81ED-4DB2-BD59-A6C34878D82A}">
                    <a16:rowId xmlns:a16="http://schemas.microsoft.com/office/drawing/2014/main" val="10006"/>
                  </a:ext>
                </a:extLst>
              </a:tr>
              <a:tr h="329626">
                <a:tc>
                  <a:txBody>
                    <a:bodyPr/>
                    <a:lstStyle/>
                    <a:p>
                      <a:pPr algn="l" fontAlgn="ctr"/>
                      <a:r>
                        <a:rPr lang="en-US" sz="1600" b="0" i="0" u="none" strike="noStrike">
                          <a:solidFill>
                            <a:srgbClr val="000000"/>
                          </a:solidFill>
                          <a:effectLst/>
                          <a:latin typeface="Cambria"/>
                        </a:rPr>
                        <a:t>Dolutegravir</a:t>
                      </a:r>
                    </a:p>
                  </a:txBody>
                  <a:tcPr marL="12700" marR="12700" marT="12700" marB="0" anchor="ctr"/>
                </a:tc>
                <a:tc>
                  <a:txBody>
                    <a:bodyPr/>
                    <a:lstStyle/>
                    <a:p>
                      <a:pPr algn="ctr" fontAlgn="ctr"/>
                      <a:r>
                        <a:rPr lang="en-US" sz="1500" b="0" i="0" u="none" strike="noStrike">
                          <a:solidFill>
                            <a:srgbClr val="000000"/>
                          </a:solidFill>
                          <a:effectLst/>
                          <a:latin typeface="Cambria"/>
                        </a:rPr>
                        <a:t>31</a:t>
                      </a:r>
                    </a:p>
                  </a:txBody>
                  <a:tcPr marL="12700" marR="12700" marT="12700" marB="0" anchor="ctr"/>
                </a:tc>
                <a:tc>
                  <a:txBody>
                    <a:bodyPr/>
                    <a:lstStyle/>
                    <a:p>
                      <a:pPr algn="ctr" fontAlgn="ctr"/>
                      <a:r>
                        <a:rPr lang="en-US" sz="1500" b="0" i="0" u="none" strike="noStrike" dirty="0">
                          <a:solidFill>
                            <a:srgbClr val="000000"/>
                          </a:solidFill>
                          <a:effectLst/>
                          <a:latin typeface="Cambria"/>
                        </a:rPr>
                        <a:t>53</a:t>
                      </a:r>
                    </a:p>
                  </a:txBody>
                  <a:tcPr marL="12700" marR="12700" marT="12700" marB="0" anchor="ctr"/>
                </a:tc>
                <a:tc>
                  <a:txBody>
                    <a:bodyPr/>
                    <a:lstStyle/>
                    <a:p>
                      <a:pPr algn="ctr" fontAlgn="ctr"/>
                      <a:r>
                        <a:rPr lang="en-US" sz="1500" b="0" i="0" u="none" strike="noStrike">
                          <a:solidFill>
                            <a:srgbClr val="000000"/>
                          </a:solidFill>
                          <a:effectLst/>
                          <a:latin typeface="Cambria"/>
                        </a:rPr>
                        <a:t>6</a:t>
                      </a:r>
                    </a:p>
                  </a:txBody>
                  <a:tcPr marL="12700" marR="12700" marT="12700" marB="0" anchor="ctr"/>
                </a:tc>
                <a:tc>
                  <a:txBody>
                    <a:bodyPr/>
                    <a:lstStyle/>
                    <a:p>
                      <a:pPr algn="ctr" fontAlgn="ctr"/>
                      <a:r>
                        <a:rPr lang="en-US" sz="1500" b="0" i="0" u="none" strike="noStrike">
                          <a:solidFill>
                            <a:srgbClr val="000000"/>
                          </a:solidFill>
                          <a:effectLst/>
                          <a:latin typeface="Cambria"/>
                        </a:rPr>
                        <a:t>2</a:t>
                      </a:r>
                    </a:p>
                  </a:txBody>
                  <a:tcPr marL="12700" marR="12700" marT="12700" marB="0" anchor="ctr"/>
                </a:tc>
                <a:tc>
                  <a:txBody>
                    <a:bodyPr/>
                    <a:lstStyle/>
                    <a:p>
                      <a:pPr algn="ctr" fontAlgn="ctr"/>
                      <a:r>
                        <a:rPr lang="en-US" sz="1500" b="0" i="0" u="none" strike="noStrike">
                          <a:solidFill>
                            <a:srgbClr val="000000"/>
                          </a:solidFill>
                          <a:effectLst/>
                          <a:latin typeface="Cambria"/>
                        </a:rPr>
                        <a:t>0</a:t>
                      </a:r>
                    </a:p>
                  </a:txBody>
                  <a:tcPr marL="12700" marR="12700" marT="12700" marB="0" anchor="ctr"/>
                </a:tc>
                <a:tc>
                  <a:txBody>
                    <a:bodyPr/>
                    <a:lstStyle/>
                    <a:p>
                      <a:pPr algn="ctr" fontAlgn="ctr"/>
                      <a:r>
                        <a:rPr lang="en-US" sz="1500" b="1" i="0" u="none" strike="noStrike" dirty="0">
                          <a:solidFill>
                            <a:srgbClr val="000000"/>
                          </a:solidFill>
                          <a:effectLst/>
                          <a:latin typeface="Cambria"/>
                        </a:rPr>
                        <a:t>92 +</a:t>
                      </a:r>
                    </a:p>
                  </a:txBody>
                  <a:tcPr marL="12700" marR="12700" marT="12700" marB="0" anchor="ctr"/>
                </a:tc>
                <a:extLst>
                  <a:ext uri="{0D108BD9-81ED-4DB2-BD59-A6C34878D82A}">
                    <a16:rowId xmlns:a16="http://schemas.microsoft.com/office/drawing/2014/main" val="10007"/>
                  </a:ext>
                </a:extLst>
              </a:tr>
              <a:tr h="329626">
                <a:tc>
                  <a:txBody>
                    <a:bodyPr/>
                    <a:lstStyle/>
                    <a:p>
                      <a:pPr algn="l" fontAlgn="ctr"/>
                      <a:r>
                        <a:rPr lang="en-US" sz="1600" b="0" i="0" u="none" strike="noStrike">
                          <a:solidFill>
                            <a:srgbClr val="000000"/>
                          </a:solidFill>
                          <a:effectLst/>
                          <a:latin typeface="Cambria"/>
                        </a:rPr>
                        <a:t>Elvitegravir</a:t>
                      </a:r>
                    </a:p>
                  </a:txBody>
                  <a:tcPr marL="12700" marR="12700" marT="12700" marB="0" anchor="ctr"/>
                </a:tc>
                <a:tc>
                  <a:txBody>
                    <a:bodyPr/>
                    <a:lstStyle/>
                    <a:p>
                      <a:pPr algn="ctr" fontAlgn="ctr"/>
                      <a:r>
                        <a:rPr lang="en-US" sz="1500" b="0" i="0" u="none" strike="noStrike">
                          <a:solidFill>
                            <a:srgbClr val="000000"/>
                          </a:solidFill>
                          <a:effectLst/>
                          <a:latin typeface="Cambria"/>
                        </a:rPr>
                        <a:t>30</a:t>
                      </a:r>
                    </a:p>
                  </a:txBody>
                  <a:tcPr marL="12700" marR="12700" marT="12700" marB="0" anchor="ctr"/>
                </a:tc>
                <a:tc>
                  <a:txBody>
                    <a:bodyPr/>
                    <a:lstStyle/>
                    <a:p>
                      <a:pPr algn="ctr" fontAlgn="ctr"/>
                      <a:r>
                        <a:rPr lang="en-US" sz="1500" b="0" i="0" u="none" strike="noStrike">
                          <a:solidFill>
                            <a:srgbClr val="000000"/>
                          </a:solidFill>
                          <a:effectLst/>
                          <a:latin typeface="Cambria"/>
                        </a:rPr>
                        <a:t>42</a:t>
                      </a:r>
                    </a:p>
                  </a:txBody>
                  <a:tcPr marL="12700" marR="12700" marT="12700" marB="0" anchor="ctr"/>
                </a:tc>
                <a:tc>
                  <a:txBody>
                    <a:bodyPr/>
                    <a:lstStyle/>
                    <a:p>
                      <a:pPr algn="ctr" fontAlgn="ctr"/>
                      <a:r>
                        <a:rPr lang="en-US" sz="1500" b="0" i="0" u="none" strike="noStrike">
                          <a:solidFill>
                            <a:srgbClr val="000000"/>
                          </a:solidFill>
                          <a:effectLst/>
                          <a:latin typeface="Cambria"/>
                        </a:rPr>
                        <a:t>17</a:t>
                      </a:r>
                    </a:p>
                  </a:txBody>
                  <a:tcPr marL="12700" marR="12700" marT="12700" marB="0" anchor="ctr"/>
                </a:tc>
                <a:tc>
                  <a:txBody>
                    <a:bodyPr/>
                    <a:lstStyle/>
                    <a:p>
                      <a:pPr algn="ctr" fontAlgn="ctr"/>
                      <a:r>
                        <a:rPr lang="en-US" sz="1500" b="0" i="0" u="none" strike="noStrike">
                          <a:solidFill>
                            <a:srgbClr val="000000"/>
                          </a:solidFill>
                          <a:effectLst/>
                          <a:latin typeface="Cambria"/>
                        </a:rPr>
                        <a:t>8</a:t>
                      </a:r>
                    </a:p>
                  </a:txBody>
                  <a:tcPr marL="12700" marR="12700" marT="12700" marB="0" anchor="ctr"/>
                </a:tc>
                <a:tc>
                  <a:txBody>
                    <a:bodyPr/>
                    <a:lstStyle/>
                    <a:p>
                      <a:pPr algn="ctr" fontAlgn="ctr"/>
                      <a:r>
                        <a:rPr lang="en-US" sz="1500" b="0" i="0" u="none" strike="noStrike">
                          <a:solidFill>
                            <a:srgbClr val="000000"/>
                          </a:solidFill>
                          <a:effectLst/>
                          <a:latin typeface="Cambria"/>
                        </a:rPr>
                        <a:t>3</a:t>
                      </a:r>
                    </a:p>
                  </a:txBody>
                  <a:tcPr marL="12700" marR="12700" marT="12700" marB="0" anchor="ctr"/>
                </a:tc>
                <a:tc>
                  <a:txBody>
                    <a:bodyPr/>
                    <a:lstStyle/>
                    <a:p>
                      <a:pPr algn="ctr" fontAlgn="ctr"/>
                      <a:r>
                        <a:rPr lang="en-US" sz="1500" b="1" i="0" u="none" strike="noStrike" dirty="0">
                          <a:solidFill>
                            <a:srgbClr val="000000"/>
                          </a:solidFill>
                          <a:effectLst/>
                          <a:latin typeface="Cambria"/>
                        </a:rPr>
                        <a:t>100</a:t>
                      </a:r>
                    </a:p>
                  </a:txBody>
                  <a:tcPr marL="12700" marR="12700" marT="12700" marB="0" anchor="ctr"/>
                </a:tc>
                <a:extLst>
                  <a:ext uri="{0D108BD9-81ED-4DB2-BD59-A6C34878D82A}">
                    <a16:rowId xmlns:a16="http://schemas.microsoft.com/office/drawing/2014/main" val="10008"/>
                  </a:ext>
                </a:extLst>
              </a:tr>
              <a:tr h="481826">
                <a:tc>
                  <a:txBody>
                    <a:bodyPr/>
                    <a:lstStyle/>
                    <a:p>
                      <a:pPr algn="l" fontAlgn="ctr"/>
                      <a:r>
                        <a:rPr lang="en-US" sz="1600" b="0" i="0" u="none" strike="noStrike" dirty="0" err="1">
                          <a:solidFill>
                            <a:srgbClr val="000000"/>
                          </a:solidFill>
                          <a:effectLst/>
                          <a:latin typeface="Cambria"/>
                        </a:rPr>
                        <a:t>Lopinavir</a:t>
                      </a:r>
                      <a:r>
                        <a:rPr lang="en-US" sz="1600" b="0" i="0" u="none" strike="noStrike" dirty="0">
                          <a:solidFill>
                            <a:srgbClr val="000000"/>
                          </a:solidFill>
                          <a:effectLst/>
                          <a:latin typeface="Cambria"/>
                        </a:rPr>
                        <a:t>/Ritonavir (</a:t>
                      </a:r>
                      <a:r>
                        <a:rPr lang="en-US" sz="1600" b="0" i="0" u="none" strike="noStrike" dirty="0" err="1">
                          <a:solidFill>
                            <a:srgbClr val="000000"/>
                          </a:solidFill>
                          <a:effectLst/>
                          <a:latin typeface="Cambria"/>
                        </a:rPr>
                        <a:t>paed</a:t>
                      </a:r>
                      <a:r>
                        <a:rPr lang="en-US" sz="1600" b="0" i="0" u="none" strike="noStrike" dirty="0">
                          <a:solidFill>
                            <a:srgbClr val="000000"/>
                          </a:solidFill>
                          <a:effectLst/>
                          <a:latin typeface="Cambria"/>
                        </a:rPr>
                        <a:t>.)</a:t>
                      </a:r>
                    </a:p>
                  </a:txBody>
                  <a:tcPr marL="12700" marR="12700" marT="12700" marB="0" anchor="ctr"/>
                </a:tc>
                <a:tc>
                  <a:txBody>
                    <a:bodyPr/>
                    <a:lstStyle/>
                    <a:p>
                      <a:pPr algn="ctr" fontAlgn="ctr"/>
                      <a:r>
                        <a:rPr lang="en-US" sz="1500" b="0" i="0" u="none" strike="noStrike">
                          <a:solidFill>
                            <a:srgbClr val="000000"/>
                          </a:solidFill>
                          <a:effectLst/>
                          <a:latin typeface="Cambria"/>
                        </a:rPr>
                        <a:t>31</a:t>
                      </a:r>
                    </a:p>
                  </a:txBody>
                  <a:tcPr marL="12700" marR="12700" marT="12700" marB="0" anchor="ctr"/>
                </a:tc>
                <a:tc>
                  <a:txBody>
                    <a:bodyPr/>
                    <a:lstStyle/>
                    <a:p>
                      <a:pPr algn="ctr" fontAlgn="ctr"/>
                      <a:r>
                        <a:rPr lang="en-US" sz="1500" b="0" i="0" u="none" strike="noStrike">
                          <a:solidFill>
                            <a:srgbClr val="000000"/>
                          </a:solidFill>
                          <a:effectLst/>
                          <a:latin typeface="Cambria"/>
                        </a:rPr>
                        <a:t>50</a:t>
                      </a:r>
                    </a:p>
                  </a:txBody>
                  <a:tcPr marL="12700" marR="12700" marT="12700" marB="0" anchor="ctr"/>
                </a:tc>
                <a:tc>
                  <a:txBody>
                    <a:bodyPr/>
                    <a:lstStyle/>
                    <a:p>
                      <a:pPr algn="ctr" fontAlgn="ctr"/>
                      <a:r>
                        <a:rPr lang="en-US" sz="1500" b="0" i="0" u="none" strike="noStrike">
                          <a:solidFill>
                            <a:srgbClr val="000000"/>
                          </a:solidFill>
                          <a:effectLst/>
                          <a:latin typeface="Cambria"/>
                        </a:rPr>
                        <a:t>19</a:t>
                      </a:r>
                    </a:p>
                  </a:txBody>
                  <a:tcPr marL="12700" marR="12700" marT="12700" marB="0" anchor="ctr"/>
                </a:tc>
                <a:tc>
                  <a:txBody>
                    <a:bodyPr/>
                    <a:lstStyle/>
                    <a:p>
                      <a:pPr algn="ctr" fontAlgn="ctr"/>
                      <a:r>
                        <a:rPr lang="en-US" sz="1500" b="0" i="0" u="none" strike="noStrike">
                          <a:solidFill>
                            <a:srgbClr val="000000"/>
                          </a:solidFill>
                          <a:effectLst/>
                          <a:latin typeface="Cambria"/>
                        </a:rPr>
                        <a:t>2</a:t>
                      </a:r>
                    </a:p>
                  </a:txBody>
                  <a:tcPr marL="12700" marR="12700" marT="12700" marB="0" anchor="ctr"/>
                </a:tc>
                <a:tc>
                  <a:txBody>
                    <a:bodyPr/>
                    <a:lstStyle/>
                    <a:p>
                      <a:pPr algn="ctr" fontAlgn="ctr"/>
                      <a:r>
                        <a:rPr lang="en-US" sz="1500" b="0" i="0" u="none" strike="noStrike">
                          <a:solidFill>
                            <a:srgbClr val="000000"/>
                          </a:solidFill>
                          <a:effectLst/>
                          <a:latin typeface="Cambria"/>
                        </a:rPr>
                        <a:t>0</a:t>
                      </a:r>
                    </a:p>
                  </a:txBody>
                  <a:tcPr marL="12700" marR="12700" marT="12700" marB="0" anchor="ctr"/>
                </a:tc>
                <a:tc>
                  <a:txBody>
                    <a:bodyPr/>
                    <a:lstStyle/>
                    <a:p>
                      <a:pPr algn="ctr" fontAlgn="ctr"/>
                      <a:r>
                        <a:rPr lang="en-US" sz="1500" b="1" i="0" u="none" strike="noStrike">
                          <a:solidFill>
                            <a:srgbClr val="000000"/>
                          </a:solidFill>
                          <a:effectLst/>
                          <a:latin typeface="Cambria"/>
                        </a:rPr>
                        <a:t>102</a:t>
                      </a:r>
                    </a:p>
                  </a:txBody>
                  <a:tcPr marL="12700" marR="12700" marT="12700" marB="0" anchor="ctr"/>
                </a:tc>
                <a:extLst>
                  <a:ext uri="{0D108BD9-81ED-4DB2-BD59-A6C34878D82A}">
                    <a16:rowId xmlns:a16="http://schemas.microsoft.com/office/drawing/2014/main" val="10009"/>
                  </a:ext>
                </a:extLst>
              </a:tr>
              <a:tr h="481826">
                <a:tc>
                  <a:txBody>
                    <a:bodyPr/>
                    <a:lstStyle/>
                    <a:p>
                      <a:pPr algn="l" fontAlgn="ctr"/>
                      <a:r>
                        <a:rPr lang="en-US" sz="1600" b="0" i="0" u="none" strike="noStrike" dirty="0" err="1">
                          <a:solidFill>
                            <a:srgbClr val="000000"/>
                          </a:solidFill>
                          <a:effectLst/>
                          <a:latin typeface="Cambria"/>
                        </a:rPr>
                        <a:t>Lopinavir</a:t>
                      </a:r>
                      <a:r>
                        <a:rPr lang="en-US" sz="1600" b="0" i="0" u="none" strike="noStrike" dirty="0">
                          <a:solidFill>
                            <a:srgbClr val="000000"/>
                          </a:solidFill>
                          <a:effectLst/>
                          <a:latin typeface="Cambria"/>
                        </a:rPr>
                        <a:t>/Ritonavir (Africa)</a:t>
                      </a:r>
                    </a:p>
                  </a:txBody>
                  <a:tcPr marL="12700" marR="12700" marT="12700" marB="0" anchor="ctr"/>
                </a:tc>
                <a:tc>
                  <a:txBody>
                    <a:bodyPr/>
                    <a:lstStyle/>
                    <a:p>
                      <a:pPr algn="ctr" fontAlgn="ctr"/>
                      <a:r>
                        <a:rPr lang="en-US" sz="1500" b="0" i="0" u="none" strike="noStrike">
                          <a:solidFill>
                            <a:srgbClr val="000000"/>
                          </a:solidFill>
                          <a:effectLst/>
                          <a:latin typeface="Cambria"/>
                        </a:rPr>
                        <a:t>26</a:t>
                      </a:r>
                    </a:p>
                  </a:txBody>
                  <a:tcPr marL="12700" marR="12700" marT="12700" marB="0" anchor="ctr"/>
                </a:tc>
                <a:tc>
                  <a:txBody>
                    <a:bodyPr/>
                    <a:lstStyle/>
                    <a:p>
                      <a:pPr algn="ctr" fontAlgn="ctr"/>
                      <a:r>
                        <a:rPr lang="en-US" sz="1500" b="0" i="0" u="none" strike="noStrike">
                          <a:solidFill>
                            <a:srgbClr val="000000"/>
                          </a:solidFill>
                          <a:effectLst/>
                          <a:latin typeface="Cambria"/>
                        </a:rPr>
                        <a:t>17</a:t>
                      </a:r>
                    </a:p>
                  </a:txBody>
                  <a:tcPr marL="12700" marR="12700" marT="12700" marB="0" anchor="ctr"/>
                </a:tc>
                <a:tc>
                  <a:txBody>
                    <a:bodyPr/>
                    <a:lstStyle/>
                    <a:p>
                      <a:pPr algn="ctr" fontAlgn="ctr"/>
                      <a:r>
                        <a:rPr lang="en-US" sz="1500" b="0" i="0" u="none" strike="noStrike">
                          <a:solidFill>
                            <a:srgbClr val="000000"/>
                          </a:solidFill>
                          <a:effectLst/>
                          <a:latin typeface="Cambria"/>
                        </a:rPr>
                        <a:t>10</a:t>
                      </a:r>
                    </a:p>
                  </a:txBody>
                  <a:tcPr marL="12700" marR="12700" marT="12700" marB="0" anchor="ctr"/>
                </a:tc>
                <a:tc>
                  <a:txBody>
                    <a:bodyPr/>
                    <a:lstStyle/>
                    <a:p>
                      <a:pPr algn="ctr" fontAlgn="ctr"/>
                      <a:r>
                        <a:rPr lang="en-US" sz="1500" b="0" i="0" u="none" strike="noStrike">
                          <a:solidFill>
                            <a:srgbClr val="000000"/>
                          </a:solidFill>
                          <a:effectLst/>
                          <a:latin typeface="Cambria"/>
                        </a:rPr>
                        <a:t>2</a:t>
                      </a:r>
                    </a:p>
                  </a:txBody>
                  <a:tcPr marL="12700" marR="12700" marT="12700" marB="0" anchor="ctr"/>
                </a:tc>
                <a:tc>
                  <a:txBody>
                    <a:bodyPr/>
                    <a:lstStyle/>
                    <a:p>
                      <a:pPr algn="ctr" fontAlgn="ctr"/>
                      <a:r>
                        <a:rPr lang="en-US" sz="1500" b="0" i="0" u="none" strike="noStrike">
                          <a:solidFill>
                            <a:srgbClr val="000000"/>
                          </a:solidFill>
                          <a:effectLst/>
                          <a:latin typeface="Cambria"/>
                        </a:rPr>
                        <a:t>2</a:t>
                      </a:r>
                    </a:p>
                  </a:txBody>
                  <a:tcPr marL="12700" marR="12700" marT="12700" marB="0" anchor="ctr"/>
                </a:tc>
                <a:tc>
                  <a:txBody>
                    <a:bodyPr/>
                    <a:lstStyle/>
                    <a:p>
                      <a:pPr algn="ctr" fontAlgn="ctr"/>
                      <a:r>
                        <a:rPr lang="en-US" sz="1500" b="1" i="0" u="none" strike="noStrike" dirty="0">
                          <a:solidFill>
                            <a:srgbClr val="000000"/>
                          </a:solidFill>
                          <a:effectLst/>
                          <a:latin typeface="Cambria"/>
                        </a:rPr>
                        <a:t>57 +</a:t>
                      </a:r>
                    </a:p>
                  </a:txBody>
                  <a:tcPr marL="12700" marR="12700" marT="12700" marB="0" anchor="ctr"/>
                </a:tc>
                <a:extLst>
                  <a:ext uri="{0D108BD9-81ED-4DB2-BD59-A6C34878D82A}">
                    <a16:rowId xmlns:a16="http://schemas.microsoft.com/office/drawing/2014/main" val="10010"/>
                  </a:ext>
                </a:extLst>
              </a:tr>
              <a:tr h="329626">
                <a:tc>
                  <a:txBody>
                    <a:bodyPr/>
                    <a:lstStyle/>
                    <a:p>
                      <a:pPr algn="l" fontAlgn="ctr"/>
                      <a:r>
                        <a:rPr lang="en-US" sz="1600" b="0" i="0" u="none" strike="noStrike" dirty="0" err="1">
                          <a:solidFill>
                            <a:srgbClr val="000000"/>
                          </a:solidFill>
                          <a:effectLst/>
                          <a:latin typeface="Cambria"/>
                        </a:rPr>
                        <a:t>Raltegravir</a:t>
                      </a:r>
                      <a:r>
                        <a:rPr lang="en-US" sz="1600" b="0" i="0" u="none" strike="noStrike" baseline="0" dirty="0">
                          <a:solidFill>
                            <a:srgbClr val="000000"/>
                          </a:solidFill>
                          <a:effectLst/>
                          <a:latin typeface="Cambria"/>
                        </a:rPr>
                        <a:t> </a:t>
                      </a:r>
                      <a:r>
                        <a:rPr lang="en-US" sz="1600" b="0" i="0" u="none" strike="noStrike" dirty="0">
                          <a:solidFill>
                            <a:srgbClr val="000000"/>
                          </a:solidFill>
                          <a:effectLst/>
                          <a:latin typeface="Cambria"/>
                        </a:rPr>
                        <a:t>(</a:t>
                      </a:r>
                      <a:r>
                        <a:rPr lang="en-US" sz="1600" b="0" i="0" u="none" strike="noStrike" dirty="0" err="1">
                          <a:solidFill>
                            <a:srgbClr val="000000"/>
                          </a:solidFill>
                          <a:effectLst/>
                          <a:latin typeface="Cambria"/>
                        </a:rPr>
                        <a:t>paed</a:t>
                      </a:r>
                      <a:r>
                        <a:rPr lang="en-US" sz="1600" b="0" i="0" u="none" strike="noStrike" dirty="0">
                          <a:solidFill>
                            <a:srgbClr val="000000"/>
                          </a:solidFill>
                          <a:effectLst/>
                          <a:latin typeface="Cambria"/>
                        </a:rPr>
                        <a:t>.)</a:t>
                      </a:r>
                    </a:p>
                  </a:txBody>
                  <a:tcPr marL="12700" marR="12700" marT="12700" marB="0" anchor="ctr"/>
                </a:tc>
                <a:tc>
                  <a:txBody>
                    <a:bodyPr/>
                    <a:lstStyle/>
                    <a:p>
                      <a:pPr algn="ctr" fontAlgn="ctr"/>
                      <a:r>
                        <a:rPr lang="en-US" sz="1500" b="0" i="0" u="none" strike="noStrike">
                          <a:solidFill>
                            <a:srgbClr val="000000"/>
                          </a:solidFill>
                          <a:effectLst/>
                          <a:latin typeface="Cambria"/>
                        </a:rPr>
                        <a:t>31</a:t>
                      </a:r>
                    </a:p>
                  </a:txBody>
                  <a:tcPr marL="12700" marR="12700" marT="12700" marB="0" anchor="ctr"/>
                </a:tc>
                <a:tc>
                  <a:txBody>
                    <a:bodyPr/>
                    <a:lstStyle/>
                    <a:p>
                      <a:pPr algn="ctr" fontAlgn="ctr"/>
                      <a:r>
                        <a:rPr lang="en-US" sz="1500" b="0" i="0" u="none" strike="noStrike">
                          <a:solidFill>
                            <a:srgbClr val="000000"/>
                          </a:solidFill>
                          <a:effectLst/>
                          <a:latin typeface="Cambria"/>
                        </a:rPr>
                        <a:t>50</a:t>
                      </a:r>
                    </a:p>
                  </a:txBody>
                  <a:tcPr marL="12700" marR="12700" marT="12700" marB="0" anchor="ctr"/>
                </a:tc>
                <a:tc>
                  <a:txBody>
                    <a:bodyPr/>
                    <a:lstStyle/>
                    <a:p>
                      <a:pPr algn="ctr" fontAlgn="ctr"/>
                      <a:r>
                        <a:rPr lang="en-US" sz="1500" b="0" i="0" u="none" strike="noStrike">
                          <a:solidFill>
                            <a:srgbClr val="000000"/>
                          </a:solidFill>
                          <a:effectLst/>
                          <a:latin typeface="Cambria"/>
                        </a:rPr>
                        <a:t>9</a:t>
                      </a:r>
                    </a:p>
                  </a:txBody>
                  <a:tcPr marL="12700" marR="12700" marT="12700" marB="0" anchor="ctr"/>
                </a:tc>
                <a:tc>
                  <a:txBody>
                    <a:bodyPr/>
                    <a:lstStyle/>
                    <a:p>
                      <a:pPr algn="ctr" fontAlgn="ctr"/>
                      <a:r>
                        <a:rPr lang="en-US" sz="1500" b="0" i="0" u="none" strike="noStrike">
                          <a:solidFill>
                            <a:srgbClr val="000000"/>
                          </a:solidFill>
                          <a:effectLst/>
                          <a:latin typeface="Cambria"/>
                        </a:rPr>
                        <a:t>2</a:t>
                      </a:r>
                    </a:p>
                  </a:txBody>
                  <a:tcPr marL="12700" marR="12700" marT="12700" marB="0" anchor="ctr"/>
                </a:tc>
                <a:tc>
                  <a:txBody>
                    <a:bodyPr/>
                    <a:lstStyle/>
                    <a:p>
                      <a:pPr algn="ctr" fontAlgn="ctr"/>
                      <a:r>
                        <a:rPr lang="en-US" sz="1500" b="0" i="0" u="none" strike="noStrike">
                          <a:solidFill>
                            <a:srgbClr val="000000"/>
                          </a:solidFill>
                          <a:effectLst/>
                          <a:latin typeface="Cambria"/>
                        </a:rPr>
                        <a:t>0</a:t>
                      </a:r>
                    </a:p>
                  </a:txBody>
                  <a:tcPr marL="12700" marR="12700" marT="12700" marB="0" anchor="ctr"/>
                </a:tc>
                <a:tc>
                  <a:txBody>
                    <a:bodyPr/>
                    <a:lstStyle/>
                    <a:p>
                      <a:pPr algn="ctr" fontAlgn="ctr"/>
                      <a:r>
                        <a:rPr lang="en-US" sz="1500" b="1" i="0" u="none" strike="noStrike" dirty="0">
                          <a:solidFill>
                            <a:srgbClr val="000000"/>
                          </a:solidFill>
                          <a:effectLst/>
                          <a:latin typeface="Cambria"/>
                        </a:rPr>
                        <a:t>92</a:t>
                      </a:r>
                    </a:p>
                  </a:txBody>
                  <a:tcPr marL="12700" marR="12700" marT="12700" marB="0" anchor="ctr"/>
                </a:tc>
                <a:extLst>
                  <a:ext uri="{0D108BD9-81ED-4DB2-BD59-A6C34878D82A}">
                    <a16:rowId xmlns:a16="http://schemas.microsoft.com/office/drawing/2014/main" val="10011"/>
                  </a:ext>
                </a:extLst>
              </a:tr>
              <a:tr h="329626">
                <a:tc>
                  <a:txBody>
                    <a:bodyPr/>
                    <a:lstStyle/>
                    <a:p>
                      <a:pPr algn="l" fontAlgn="ctr"/>
                      <a:r>
                        <a:rPr lang="en-US" sz="1600" b="0" i="0" u="none" strike="noStrike" dirty="0" err="1">
                          <a:solidFill>
                            <a:srgbClr val="000000"/>
                          </a:solidFill>
                          <a:effectLst/>
                          <a:latin typeface="Cambria"/>
                        </a:rPr>
                        <a:t>Ravidasvir</a:t>
                      </a:r>
                      <a:r>
                        <a:rPr lang="en-US" sz="1600" b="0" i="0" u="none" strike="noStrike" dirty="0">
                          <a:solidFill>
                            <a:srgbClr val="000000"/>
                          </a:solidFill>
                          <a:effectLst/>
                          <a:latin typeface="Cambria"/>
                        </a:rPr>
                        <a:t> </a:t>
                      </a:r>
                    </a:p>
                  </a:txBody>
                  <a:tcPr marL="12700" marR="12700" marT="12700" marB="0" anchor="ctr"/>
                </a:tc>
                <a:tc>
                  <a:txBody>
                    <a:bodyPr/>
                    <a:lstStyle/>
                    <a:p>
                      <a:pPr algn="ctr" fontAlgn="ctr"/>
                      <a:r>
                        <a:rPr lang="en-US" sz="1500" b="0" i="0" u="none" strike="noStrike" dirty="0">
                          <a:solidFill>
                            <a:srgbClr val="000000"/>
                          </a:solidFill>
                          <a:effectLst/>
                          <a:latin typeface="Cambria"/>
                        </a:rPr>
                        <a:t>1</a:t>
                      </a:r>
                    </a:p>
                  </a:txBody>
                  <a:tcPr marL="12700" marR="12700" marT="12700" marB="0" anchor="ctr"/>
                </a:tc>
                <a:tc>
                  <a:txBody>
                    <a:bodyPr/>
                    <a:lstStyle/>
                    <a:p>
                      <a:pPr algn="ctr" fontAlgn="ctr"/>
                      <a:r>
                        <a:rPr lang="en-US" sz="1500" b="0" i="0" u="none" strike="noStrike" dirty="0">
                          <a:solidFill>
                            <a:srgbClr val="000000"/>
                          </a:solidFill>
                          <a:effectLst/>
                          <a:latin typeface="Cambria"/>
                        </a:rPr>
                        <a:t>9</a:t>
                      </a:r>
                    </a:p>
                  </a:txBody>
                  <a:tcPr marL="12700" marR="12700" marT="12700" marB="0" anchor="ctr"/>
                </a:tc>
                <a:tc>
                  <a:txBody>
                    <a:bodyPr/>
                    <a:lstStyle/>
                    <a:p>
                      <a:pPr algn="ctr" fontAlgn="ctr"/>
                      <a:r>
                        <a:rPr lang="en-US" sz="1500" b="0" i="0" u="none" strike="noStrike" dirty="0">
                          <a:solidFill>
                            <a:srgbClr val="000000"/>
                          </a:solidFill>
                          <a:effectLst/>
                          <a:latin typeface="Cambria"/>
                        </a:rPr>
                        <a:t>9</a:t>
                      </a:r>
                    </a:p>
                  </a:txBody>
                  <a:tcPr marL="12700" marR="12700" marT="12700" marB="0" anchor="ctr"/>
                </a:tc>
                <a:tc>
                  <a:txBody>
                    <a:bodyPr/>
                    <a:lstStyle/>
                    <a:p>
                      <a:pPr algn="ctr" fontAlgn="ctr"/>
                      <a:r>
                        <a:rPr lang="en-US" sz="1500" b="0" i="0" u="none" strike="noStrike" dirty="0">
                          <a:solidFill>
                            <a:srgbClr val="000000"/>
                          </a:solidFill>
                          <a:effectLst/>
                          <a:latin typeface="Cambria"/>
                        </a:rPr>
                        <a:t>-</a:t>
                      </a:r>
                    </a:p>
                  </a:txBody>
                  <a:tcPr marL="12700" marR="12700" marT="12700" marB="0" anchor="ctr"/>
                </a:tc>
                <a:tc>
                  <a:txBody>
                    <a:bodyPr/>
                    <a:lstStyle/>
                    <a:p>
                      <a:pPr algn="ctr" fontAlgn="ctr"/>
                      <a:r>
                        <a:rPr lang="en-US" sz="1500" b="0" i="0" u="none" strike="noStrike" dirty="0">
                          <a:solidFill>
                            <a:srgbClr val="000000"/>
                          </a:solidFill>
                          <a:effectLst/>
                          <a:latin typeface="Cambria"/>
                        </a:rPr>
                        <a:t>-</a:t>
                      </a:r>
                    </a:p>
                  </a:txBody>
                  <a:tcPr marL="12700" marR="12700" marT="12700" marB="0" anchor="ctr"/>
                </a:tc>
                <a:tc>
                  <a:txBody>
                    <a:bodyPr/>
                    <a:lstStyle/>
                    <a:p>
                      <a:pPr algn="ctr" fontAlgn="ctr"/>
                      <a:r>
                        <a:rPr lang="en-US" sz="1500" b="1" i="0" u="none" strike="noStrike" dirty="0">
                          <a:solidFill>
                            <a:srgbClr val="000000"/>
                          </a:solidFill>
                          <a:effectLst/>
                          <a:latin typeface="Cambria"/>
                        </a:rPr>
                        <a:t>19 #</a:t>
                      </a:r>
                    </a:p>
                  </a:txBody>
                  <a:tcPr marL="12700" marR="12700" marT="12700" marB="0" anchor="ctr"/>
                </a:tc>
                <a:extLst>
                  <a:ext uri="{0D108BD9-81ED-4DB2-BD59-A6C34878D82A}">
                    <a16:rowId xmlns:a16="http://schemas.microsoft.com/office/drawing/2014/main" val="10012"/>
                  </a:ext>
                </a:extLst>
              </a:tr>
              <a:tr h="329626">
                <a:tc>
                  <a:txBody>
                    <a:bodyPr/>
                    <a:lstStyle/>
                    <a:p>
                      <a:pPr algn="l" fontAlgn="ctr"/>
                      <a:r>
                        <a:rPr lang="en-US" sz="1600" b="0" i="0" u="none" strike="noStrike" dirty="0" err="1">
                          <a:solidFill>
                            <a:srgbClr val="000000"/>
                          </a:solidFill>
                          <a:effectLst/>
                          <a:latin typeface="Cambria"/>
                        </a:rPr>
                        <a:t>Sutezolid</a:t>
                      </a:r>
                      <a:r>
                        <a:rPr lang="en-US" sz="1600" b="0" i="0" u="none" strike="noStrike" dirty="0">
                          <a:solidFill>
                            <a:srgbClr val="000000"/>
                          </a:solidFill>
                          <a:effectLst/>
                          <a:latin typeface="Cambria"/>
                        </a:rPr>
                        <a:t> (global)</a:t>
                      </a:r>
                    </a:p>
                  </a:txBody>
                  <a:tcPr marL="12700" marR="12700" marT="12700" marB="0" anchor="ctr"/>
                </a:tc>
                <a:tc>
                  <a:txBody>
                    <a:bodyPr/>
                    <a:lstStyle/>
                    <a:p>
                      <a:pPr algn="ctr" fontAlgn="ctr"/>
                      <a:r>
                        <a:rPr lang="en-US" sz="1500" b="0" i="0" u="none" strike="noStrike" dirty="0">
                          <a:solidFill>
                            <a:srgbClr val="000000"/>
                          </a:solidFill>
                          <a:effectLst/>
                          <a:latin typeface="Cambria"/>
                        </a:rPr>
                        <a:t>31</a:t>
                      </a:r>
                    </a:p>
                  </a:txBody>
                  <a:tcPr marL="12700" marR="12700" marT="12700" marB="0" anchor="ctr"/>
                </a:tc>
                <a:tc>
                  <a:txBody>
                    <a:bodyPr/>
                    <a:lstStyle/>
                    <a:p>
                      <a:pPr algn="ctr" fontAlgn="ctr"/>
                      <a:r>
                        <a:rPr lang="en-US" sz="1500" b="0" i="0" u="none" strike="noStrike" dirty="0">
                          <a:solidFill>
                            <a:srgbClr val="000000"/>
                          </a:solidFill>
                          <a:effectLst/>
                          <a:latin typeface="Cambria"/>
                        </a:rPr>
                        <a:t>53</a:t>
                      </a:r>
                    </a:p>
                  </a:txBody>
                  <a:tcPr marL="12700" marR="12700" marT="12700" marB="0" anchor="ctr"/>
                </a:tc>
                <a:tc>
                  <a:txBody>
                    <a:bodyPr/>
                    <a:lstStyle/>
                    <a:p>
                      <a:pPr algn="ctr" fontAlgn="ctr"/>
                      <a:r>
                        <a:rPr lang="en-US" sz="1500" b="0" i="0" u="none" strike="noStrike" dirty="0">
                          <a:solidFill>
                            <a:srgbClr val="000000"/>
                          </a:solidFill>
                          <a:effectLst/>
                          <a:latin typeface="Cambria"/>
                        </a:rPr>
                        <a:t>56</a:t>
                      </a:r>
                    </a:p>
                  </a:txBody>
                  <a:tcPr marL="12700" marR="12700" marT="12700" marB="0" anchor="ctr"/>
                </a:tc>
                <a:tc>
                  <a:txBody>
                    <a:bodyPr/>
                    <a:lstStyle/>
                    <a:p>
                      <a:pPr algn="ctr" fontAlgn="ctr"/>
                      <a:r>
                        <a:rPr lang="en-US" sz="1500" b="0" i="0" u="none" strike="noStrike" dirty="0">
                          <a:solidFill>
                            <a:srgbClr val="000000"/>
                          </a:solidFill>
                          <a:effectLst/>
                          <a:latin typeface="Cambria"/>
                        </a:rPr>
                        <a:t>78</a:t>
                      </a:r>
                    </a:p>
                  </a:txBody>
                  <a:tcPr marL="12700" marR="12700" marT="12700" marB="0" anchor="ctr"/>
                </a:tc>
                <a:tc>
                  <a:txBody>
                    <a:bodyPr/>
                    <a:lstStyle/>
                    <a:p>
                      <a:pPr algn="ctr" fontAlgn="ctr"/>
                      <a:r>
                        <a:rPr lang="en-US" sz="1500" b="0" i="0" u="none" strike="noStrike" dirty="0">
                          <a:solidFill>
                            <a:srgbClr val="000000"/>
                          </a:solidFill>
                          <a:effectLst/>
                          <a:latin typeface="Cambria"/>
                        </a:rPr>
                        <a:t>0</a:t>
                      </a:r>
                    </a:p>
                  </a:txBody>
                  <a:tcPr marL="12700" marR="12700" marT="12700" marB="0" anchor="ctr"/>
                </a:tc>
                <a:tc>
                  <a:txBody>
                    <a:bodyPr/>
                    <a:lstStyle/>
                    <a:p>
                      <a:pPr algn="ctr" fontAlgn="ctr"/>
                      <a:r>
                        <a:rPr lang="en-US" sz="1500" b="1" i="0" u="none" strike="noStrike" dirty="0">
                          <a:solidFill>
                            <a:srgbClr val="000000"/>
                          </a:solidFill>
                          <a:effectLst/>
                          <a:latin typeface="Cambria"/>
                        </a:rPr>
                        <a:t>218</a:t>
                      </a:r>
                    </a:p>
                  </a:txBody>
                  <a:tcPr marL="12700" marR="12700" marT="12700" marB="0" anchor="ctr"/>
                </a:tc>
                <a:extLst>
                  <a:ext uri="{0D108BD9-81ED-4DB2-BD59-A6C34878D82A}">
                    <a16:rowId xmlns:a16="http://schemas.microsoft.com/office/drawing/2014/main" val="10013"/>
                  </a:ext>
                </a:extLst>
              </a:tr>
              <a:tr h="329626">
                <a:tc>
                  <a:txBody>
                    <a:bodyPr/>
                    <a:lstStyle/>
                    <a:p>
                      <a:pPr algn="l" fontAlgn="ctr"/>
                      <a:r>
                        <a:rPr lang="en-US" sz="1600" b="0" i="0" u="none" strike="noStrike" dirty="0">
                          <a:solidFill>
                            <a:srgbClr val="000000"/>
                          </a:solidFill>
                          <a:effectLst/>
                          <a:latin typeface="Cambria"/>
                        </a:rPr>
                        <a:t>TDF</a:t>
                      </a:r>
                    </a:p>
                  </a:txBody>
                  <a:tcPr marL="12700" marR="12700" marT="12700" marB="0" anchor="ctr"/>
                </a:tc>
                <a:tc>
                  <a:txBody>
                    <a:bodyPr/>
                    <a:lstStyle/>
                    <a:p>
                      <a:pPr algn="ctr" fontAlgn="ctr"/>
                      <a:r>
                        <a:rPr lang="en-US" sz="1500" b="0" i="0" u="none" strike="noStrike">
                          <a:solidFill>
                            <a:srgbClr val="000000"/>
                          </a:solidFill>
                          <a:effectLst/>
                          <a:latin typeface="Cambria"/>
                        </a:rPr>
                        <a:t>30</a:t>
                      </a:r>
                    </a:p>
                  </a:txBody>
                  <a:tcPr marL="12700" marR="12700" marT="12700" marB="0" anchor="ctr"/>
                </a:tc>
                <a:tc>
                  <a:txBody>
                    <a:bodyPr/>
                    <a:lstStyle/>
                    <a:p>
                      <a:pPr algn="ctr" fontAlgn="ctr"/>
                      <a:r>
                        <a:rPr lang="en-US" sz="1500" b="0" i="0" u="none" strike="noStrike" dirty="0">
                          <a:solidFill>
                            <a:srgbClr val="000000"/>
                          </a:solidFill>
                          <a:effectLst/>
                          <a:latin typeface="Cambria"/>
                        </a:rPr>
                        <a:t>48</a:t>
                      </a:r>
                    </a:p>
                  </a:txBody>
                  <a:tcPr marL="12700" marR="12700" marT="12700" marB="0" anchor="ctr"/>
                </a:tc>
                <a:tc>
                  <a:txBody>
                    <a:bodyPr/>
                    <a:lstStyle/>
                    <a:p>
                      <a:pPr algn="ctr" fontAlgn="ctr"/>
                      <a:r>
                        <a:rPr lang="en-US" sz="1500" b="0" i="0" u="none" strike="noStrike" dirty="0">
                          <a:solidFill>
                            <a:srgbClr val="000000"/>
                          </a:solidFill>
                          <a:effectLst/>
                          <a:latin typeface="Cambria"/>
                        </a:rPr>
                        <a:t>25</a:t>
                      </a:r>
                    </a:p>
                  </a:txBody>
                  <a:tcPr marL="12700" marR="12700" marT="12700" marB="0" anchor="ctr"/>
                </a:tc>
                <a:tc>
                  <a:txBody>
                    <a:bodyPr/>
                    <a:lstStyle/>
                    <a:p>
                      <a:pPr algn="ctr" fontAlgn="ctr"/>
                      <a:r>
                        <a:rPr lang="en-US" sz="1500" b="0" i="0" u="none" strike="noStrike">
                          <a:solidFill>
                            <a:srgbClr val="000000"/>
                          </a:solidFill>
                          <a:effectLst/>
                          <a:latin typeface="Cambria"/>
                        </a:rPr>
                        <a:t>9</a:t>
                      </a:r>
                    </a:p>
                  </a:txBody>
                  <a:tcPr marL="12700" marR="12700" marT="12700" marB="0" anchor="ctr"/>
                </a:tc>
                <a:tc>
                  <a:txBody>
                    <a:bodyPr/>
                    <a:lstStyle/>
                    <a:p>
                      <a:pPr algn="ctr" fontAlgn="ctr"/>
                      <a:r>
                        <a:rPr lang="en-US" sz="1500" b="0" i="0" u="none" strike="noStrike">
                          <a:solidFill>
                            <a:srgbClr val="000000"/>
                          </a:solidFill>
                          <a:effectLst/>
                          <a:latin typeface="Cambria"/>
                        </a:rPr>
                        <a:t>4</a:t>
                      </a:r>
                    </a:p>
                  </a:txBody>
                  <a:tcPr marL="12700" marR="12700" marT="12700" marB="0" anchor="ctr"/>
                </a:tc>
                <a:tc>
                  <a:txBody>
                    <a:bodyPr/>
                    <a:lstStyle/>
                    <a:p>
                      <a:pPr algn="ctr" fontAlgn="ctr"/>
                      <a:r>
                        <a:rPr lang="en-US" sz="1500" b="1" i="0" u="none" strike="noStrike" dirty="0">
                          <a:solidFill>
                            <a:srgbClr val="000000"/>
                          </a:solidFill>
                          <a:effectLst/>
                          <a:latin typeface="Cambria"/>
                        </a:rPr>
                        <a:t>116</a:t>
                      </a:r>
                    </a:p>
                  </a:txBody>
                  <a:tcPr marL="12700" marR="12700" marT="12700" marB="0" anchor="ctr"/>
                </a:tc>
                <a:extLst>
                  <a:ext uri="{0D108BD9-81ED-4DB2-BD59-A6C34878D82A}">
                    <a16:rowId xmlns:a16="http://schemas.microsoft.com/office/drawing/2014/main" val="10014"/>
                  </a:ext>
                </a:extLst>
              </a:tr>
              <a:tr h="329626">
                <a:tc>
                  <a:txBody>
                    <a:bodyPr/>
                    <a:lstStyle/>
                    <a:p>
                      <a:pPr algn="l" fontAlgn="ctr"/>
                      <a:r>
                        <a:rPr lang="en-US" sz="1600" b="0" i="0" u="none" strike="noStrike" dirty="0">
                          <a:solidFill>
                            <a:srgbClr val="000000"/>
                          </a:solidFill>
                          <a:effectLst/>
                          <a:latin typeface="Cambria"/>
                        </a:rPr>
                        <a:t>TAF</a:t>
                      </a:r>
                    </a:p>
                  </a:txBody>
                  <a:tcPr marL="12700" marR="12700" marT="12700" marB="0" anchor="ctr"/>
                </a:tc>
                <a:tc>
                  <a:txBody>
                    <a:bodyPr/>
                    <a:lstStyle/>
                    <a:p>
                      <a:pPr algn="ctr" fontAlgn="ctr"/>
                      <a:r>
                        <a:rPr lang="en-US" sz="1500" b="0" i="0" u="none" strike="noStrike">
                          <a:solidFill>
                            <a:srgbClr val="000000"/>
                          </a:solidFill>
                          <a:effectLst/>
                          <a:latin typeface="Cambria"/>
                        </a:rPr>
                        <a:t>30</a:t>
                      </a:r>
                    </a:p>
                  </a:txBody>
                  <a:tcPr marL="12700" marR="12700" marT="12700" marB="0" anchor="ctr"/>
                </a:tc>
                <a:tc>
                  <a:txBody>
                    <a:bodyPr/>
                    <a:lstStyle/>
                    <a:p>
                      <a:pPr algn="ctr" fontAlgn="ctr"/>
                      <a:r>
                        <a:rPr lang="en-US" sz="1500" b="0" i="0" u="none" strike="noStrike" dirty="0">
                          <a:solidFill>
                            <a:srgbClr val="000000"/>
                          </a:solidFill>
                          <a:effectLst/>
                          <a:latin typeface="Cambria"/>
                        </a:rPr>
                        <a:t>48</a:t>
                      </a:r>
                    </a:p>
                  </a:txBody>
                  <a:tcPr marL="12700" marR="12700" marT="12700" marB="0" anchor="ctr"/>
                </a:tc>
                <a:tc>
                  <a:txBody>
                    <a:bodyPr/>
                    <a:lstStyle/>
                    <a:p>
                      <a:pPr algn="ctr" fontAlgn="ctr"/>
                      <a:r>
                        <a:rPr lang="en-US" sz="1500" b="0" i="0" u="none" strike="noStrike" dirty="0">
                          <a:solidFill>
                            <a:srgbClr val="000000"/>
                          </a:solidFill>
                          <a:effectLst/>
                          <a:latin typeface="Cambria"/>
                        </a:rPr>
                        <a:t>25</a:t>
                      </a:r>
                    </a:p>
                  </a:txBody>
                  <a:tcPr marL="12700" marR="12700" marT="12700" marB="0" anchor="ctr"/>
                </a:tc>
                <a:tc>
                  <a:txBody>
                    <a:bodyPr/>
                    <a:lstStyle/>
                    <a:p>
                      <a:pPr algn="ctr" fontAlgn="ctr"/>
                      <a:r>
                        <a:rPr lang="en-US" sz="1500" b="0" i="0" u="none" strike="noStrike">
                          <a:solidFill>
                            <a:srgbClr val="000000"/>
                          </a:solidFill>
                          <a:effectLst/>
                          <a:latin typeface="Cambria"/>
                        </a:rPr>
                        <a:t>9</a:t>
                      </a:r>
                    </a:p>
                  </a:txBody>
                  <a:tcPr marL="12700" marR="12700" marT="12700" marB="0" anchor="ctr"/>
                </a:tc>
                <a:tc>
                  <a:txBody>
                    <a:bodyPr/>
                    <a:lstStyle/>
                    <a:p>
                      <a:pPr algn="ctr" fontAlgn="ctr"/>
                      <a:r>
                        <a:rPr lang="en-US" sz="1500" b="0" i="0" u="none" strike="noStrike" dirty="0">
                          <a:solidFill>
                            <a:srgbClr val="000000"/>
                          </a:solidFill>
                          <a:effectLst/>
                          <a:latin typeface="Cambria"/>
                        </a:rPr>
                        <a:t>4</a:t>
                      </a:r>
                    </a:p>
                  </a:txBody>
                  <a:tcPr marL="12700" marR="12700" marT="12700" marB="0" anchor="ctr"/>
                </a:tc>
                <a:tc>
                  <a:txBody>
                    <a:bodyPr/>
                    <a:lstStyle/>
                    <a:p>
                      <a:pPr algn="ctr" fontAlgn="ctr"/>
                      <a:r>
                        <a:rPr lang="en-US" sz="1500" b="1" i="0" u="none" strike="noStrike" dirty="0">
                          <a:solidFill>
                            <a:srgbClr val="000000"/>
                          </a:solidFill>
                          <a:effectLst/>
                          <a:latin typeface="Cambria"/>
                        </a:rPr>
                        <a:t>116</a:t>
                      </a:r>
                    </a:p>
                  </a:txBody>
                  <a:tcPr marL="12700" marR="12700" marT="12700" marB="0" anchor="ctr"/>
                </a:tc>
                <a:extLst>
                  <a:ext uri="{0D108BD9-81ED-4DB2-BD59-A6C34878D82A}">
                    <a16:rowId xmlns:a16="http://schemas.microsoft.com/office/drawing/2014/main" val="10015"/>
                  </a:ext>
                </a:extLst>
              </a:tr>
            </a:tbl>
          </a:graphicData>
        </a:graphic>
      </p:graphicFrame>
      <p:sp>
        <p:nvSpPr>
          <p:cNvPr id="4" name="TextBox 3"/>
          <p:cNvSpPr txBox="1"/>
          <p:nvPr/>
        </p:nvSpPr>
        <p:spPr>
          <a:xfrm>
            <a:off x="310247" y="6583385"/>
            <a:ext cx="8147953" cy="261610"/>
          </a:xfrm>
          <a:prstGeom prst="rect">
            <a:avLst/>
          </a:prstGeom>
          <a:noFill/>
        </p:spPr>
        <p:txBody>
          <a:bodyPr wrap="square" rtlCol="0">
            <a:spAutoFit/>
          </a:bodyPr>
          <a:lstStyle/>
          <a:p>
            <a:r>
              <a:rPr lang="en-US" sz="1100" dirty="0"/>
              <a:t>+ Additional countries may be able to procure generics         # Complements </a:t>
            </a:r>
            <a:r>
              <a:rPr lang="en-US" sz="1100" dirty="0" err="1"/>
              <a:t>DNDi</a:t>
            </a:r>
            <a:r>
              <a:rPr lang="en-US" sz="1100" dirty="0"/>
              <a:t> </a:t>
            </a:r>
            <a:r>
              <a:rPr lang="en-US" sz="1100" dirty="0" err="1"/>
              <a:t>licence</a:t>
            </a:r>
            <a:r>
              <a:rPr lang="en-US" sz="1100" dirty="0"/>
              <a:t> for a total of over 130 countries</a:t>
            </a:r>
          </a:p>
        </p:txBody>
      </p:sp>
    </p:spTree>
    <p:extLst>
      <p:ext uri="{BB962C8B-B14F-4D97-AF65-F5344CB8AC3E}">
        <p14:creationId xmlns:p14="http://schemas.microsoft.com/office/powerpoint/2010/main" val="1983234118"/>
      </p:ext>
    </p:extLst>
  </p:cSld>
  <p:clrMapOvr>
    <a:masterClrMapping/>
  </p:clrMapOvr>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Template.pot</Template>
  <TotalTime>36597</TotalTime>
  <Words>1478</Words>
  <Application>Microsoft Macintosh PowerPoint</Application>
  <PresentationFormat>On-screen Show (4:3)</PresentationFormat>
  <Paragraphs>319</Paragraphs>
  <Slides>23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ＭＳ Ｐゴシック</vt:lpstr>
      <vt:lpstr>Arial</vt:lpstr>
      <vt:lpstr>Calibri</vt:lpstr>
      <vt:lpstr>Cambria</vt:lpstr>
      <vt:lpstr>Times New Roman</vt:lpstr>
      <vt:lpstr>Trebuchet MS</vt:lpstr>
      <vt:lpstr>Verdana</vt:lpstr>
      <vt:lpstr>Presentation Template</vt:lpstr>
      <vt:lpstr>2_Presentation Template</vt:lpstr>
      <vt:lpstr>Projecting the Impact of Generic HIV Drugs on 90-90-90  Esteban Burrone Medicines Patent Pool  </vt:lpstr>
      <vt:lpstr>contents</vt:lpstr>
      <vt:lpstr>Innovation in HIV treatment</vt:lpstr>
      <vt:lpstr>IMpact in terms of treatment affordability</vt:lpstr>
      <vt:lpstr>FUNDING to procure ARVs</vt:lpstr>
      <vt:lpstr>Funding to procure treatment</vt:lpstr>
      <vt:lpstr>Access oriented licensing to  enable generic competition</vt:lpstr>
      <vt:lpstr>PowerPoint Presentation</vt:lpstr>
      <vt:lpstr>MPP LICENCES GEOGRAPHICAL COVERAGE  (based on World bank classifications)</vt:lpstr>
      <vt:lpstr>partnerships with innovators</vt:lpstr>
      <vt:lpstr>Generic partners </vt:lpstr>
      <vt:lpstr>Impact on 90-90-90</vt:lpstr>
      <vt:lpstr>Impact in making new treatments accessible faster in LMICs</vt:lpstr>
      <vt:lpstr>IN THE PAST LONG DELAYS FOR UPTAKE OF NEW  MEDICINES IN LOW AND MIDDLE INCOME COUNTRIES</vt:lpstr>
      <vt:lpstr>The case of dolutegravir (DTG)</vt:lpstr>
      <vt:lpstr>Impact in making needed new formulations</vt:lpstr>
      <vt:lpstr>Adult fixed dose combinations</vt:lpstr>
      <vt:lpstr>TDF/3TC/DTG (tenofovir disoproxil/lamivudine/dolutegravir)</vt:lpstr>
      <vt:lpstr>TDF/3TC/DTG: Country-wise Filing Status</vt:lpstr>
      <vt:lpstr>Paediatric formulations</vt:lpstr>
      <vt:lpstr>Impact on 90-90-90</vt:lpstr>
      <vt:lpstr>PowerPoint Presentation</vt:lpstr>
      <vt:lpstr>Thank you</vt:lpstr>
    </vt:vector>
  </TitlesOfParts>
  <Company>Medicines Patent Pool</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Medicines Patent Pool</dc:title>
  <dc:creator>Kaitlin Mara</dc:creator>
  <cp:lastModifiedBy>Esteban</cp:lastModifiedBy>
  <cp:revision>1637</cp:revision>
  <cp:lastPrinted>2017-11-09T10:31:19Z</cp:lastPrinted>
  <dcterms:created xsi:type="dcterms:W3CDTF">2011-02-07T11:45:36Z</dcterms:created>
  <dcterms:modified xsi:type="dcterms:W3CDTF">2018-07-21T10:29:13Z</dcterms:modified>
</cp:coreProperties>
</file>